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2.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3.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sldIdLst>
    <p:sldId id="256" r:id="rId5"/>
    <p:sldId id="298" r:id="rId6"/>
    <p:sldId id="270" r:id="rId7"/>
    <p:sldId id="281" r:id="rId8"/>
    <p:sldId id="282" r:id="rId9"/>
    <p:sldId id="276" r:id="rId10"/>
    <p:sldId id="274" r:id="rId11"/>
    <p:sldId id="286" r:id="rId12"/>
    <p:sldId id="290" r:id="rId13"/>
    <p:sldId id="289" r:id="rId14"/>
    <p:sldId id="299" r:id="rId15"/>
    <p:sldId id="292" r:id="rId16"/>
    <p:sldId id="293" r:id="rId17"/>
    <p:sldId id="295" r:id="rId18"/>
    <p:sldId id="296" r:id="rId19"/>
    <p:sldId id="284" r:id="rId20"/>
    <p:sldId id="297" r:id="rId21"/>
  </p:sldIdLst>
  <p:sldSz cx="8750300" cy="68770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271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538"/>
    <a:srgbClr val="AE2573"/>
    <a:srgbClr val="0072CE"/>
    <a:srgbClr val="330072"/>
    <a:srgbClr val="003087"/>
    <a:srgbClr val="006747"/>
    <a:srgbClr val="DA291C"/>
    <a:srgbClr val="78E620"/>
    <a:srgbClr val="78BE20"/>
    <a:srgbClr val="00A9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6BDE5F-069D-48C6-A342-091CB4A7D74C}" v="1" dt="2022-03-23T09:43:12.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111" d="100"/>
          <a:sy n="111" d="100"/>
        </p:scale>
        <p:origin x="1752" y="114"/>
      </p:cViewPr>
      <p:guideLst>
        <p:guide orient="horz" pos="2166"/>
        <p:guide pos="2711"/>
      </p:guideLst>
    </p:cSldViewPr>
  </p:slideViewPr>
  <p:notesTextViewPr>
    <p:cViewPr>
      <p:scale>
        <a:sx n="100" d="100"/>
        <a:sy n="100" d="100"/>
      </p:scale>
      <p:origin x="0" y="0"/>
    </p:cViewPr>
  </p:notesTextViewPr>
  <p:notesViewPr>
    <p:cSldViewPr snapToGrid="0" snapToObjects="1">
      <p:cViewPr varScale="1">
        <p:scale>
          <a:sx n="50" d="100"/>
          <a:sy n="50" d="100"/>
        </p:scale>
        <p:origin x="211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998662-103E-4C49-8C6C-899892384B77}"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GB"/>
        </a:p>
      </dgm:t>
    </dgm:pt>
    <dgm:pt modelId="{654A60A4-21C7-4453-8449-F8C7A1CE3CD6}">
      <dgm:prSet phldrT="[Text]"/>
      <dgm:spPr>
        <a:solidFill>
          <a:srgbClr val="00A9CE"/>
        </a:solidFill>
      </dgm:spPr>
      <dgm:t>
        <a:bodyPr/>
        <a:lstStyle/>
        <a:p>
          <a:r>
            <a:rPr lang="en-GB" dirty="0">
              <a:solidFill>
                <a:schemeClr val="tx1"/>
              </a:solidFill>
              <a:latin typeface="Frutiger" panose="020B0602020204020204" pitchFamily="34" charset="0"/>
            </a:rPr>
            <a:t>System</a:t>
          </a:r>
        </a:p>
      </dgm:t>
    </dgm:pt>
    <dgm:pt modelId="{DDA74607-D889-422D-BC87-12C860D2C566}" type="parTrans" cxnId="{D33B8D0D-499B-4A15-B2C7-5BB6F26A5884}">
      <dgm:prSet/>
      <dgm:spPr/>
      <dgm:t>
        <a:bodyPr/>
        <a:lstStyle/>
        <a:p>
          <a:endParaRPr lang="en-GB"/>
        </a:p>
      </dgm:t>
    </dgm:pt>
    <dgm:pt modelId="{B980E4BA-2077-4127-ADFF-23AB8459191E}" type="sibTrans" cxnId="{D33B8D0D-499B-4A15-B2C7-5BB6F26A5884}">
      <dgm:prSet/>
      <dgm:spPr/>
      <dgm:t>
        <a:bodyPr/>
        <a:lstStyle/>
        <a:p>
          <a:endParaRPr lang="en-GB" dirty="0"/>
        </a:p>
      </dgm:t>
    </dgm:pt>
    <dgm:pt modelId="{F52A925B-7139-49AD-820A-04C547036FFE}">
      <dgm:prSet phldrT="[Text]"/>
      <dgm:spPr>
        <a:solidFill>
          <a:srgbClr val="00A9CE"/>
        </a:solidFill>
      </dgm:spPr>
      <dgm:t>
        <a:bodyPr/>
        <a:lstStyle/>
        <a:p>
          <a:r>
            <a:rPr lang="en-GB" dirty="0">
              <a:solidFill>
                <a:schemeClr val="tx1"/>
              </a:solidFill>
              <a:latin typeface="Frutiger" panose="020B0602020204020204" pitchFamily="34" charset="0"/>
            </a:rPr>
            <a:t>Hospital Beds</a:t>
          </a:r>
        </a:p>
      </dgm:t>
    </dgm:pt>
    <dgm:pt modelId="{00531548-A801-439F-AA48-2CB035507B43}" type="parTrans" cxnId="{95C1C625-B905-4ACD-8604-83DC9B537A9B}">
      <dgm:prSet/>
      <dgm:spPr/>
      <dgm:t>
        <a:bodyPr/>
        <a:lstStyle/>
        <a:p>
          <a:endParaRPr lang="en-GB"/>
        </a:p>
      </dgm:t>
    </dgm:pt>
    <dgm:pt modelId="{824C50A1-87E5-400A-AE18-94B058246893}" type="sibTrans" cxnId="{95C1C625-B905-4ACD-8604-83DC9B537A9B}">
      <dgm:prSet/>
      <dgm:spPr/>
      <dgm:t>
        <a:bodyPr/>
        <a:lstStyle/>
        <a:p>
          <a:endParaRPr lang="en-GB"/>
        </a:p>
      </dgm:t>
    </dgm:pt>
    <dgm:pt modelId="{DC6EB261-7A81-4D08-923B-65E768D0FC09}">
      <dgm:prSet phldrT="[Text]"/>
      <dgm:spPr>
        <a:solidFill>
          <a:srgbClr val="00A9CE"/>
        </a:solidFill>
      </dgm:spPr>
      <dgm:t>
        <a:bodyPr/>
        <a:lstStyle/>
        <a:p>
          <a:r>
            <a:rPr lang="en-GB" dirty="0">
              <a:solidFill>
                <a:schemeClr val="tx1"/>
              </a:solidFill>
              <a:latin typeface="Frutiger" panose="020B0602020204020204" pitchFamily="34" charset="0"/>
            </a:rPr>
            <a:t>Geographical</a:t>
          </a:r>
        </a:p>
      </dgm:t>
    </dgm:pt>
    <dgm:pt modelId="{B2D2123B-C14B-4E59-ABC5-38B847EC835F}" type="parTrans" cxnId="{61C98608-29CF-4C81-9A79-39A1A530FD08}">
      <dgm:prSet/>
      <dgm:spPr/>
      <dgm:t>
        <a:bodyPr/>
        <a:lstStyle/>
        <a:p>
          <a:endParaRPr lang="en-GB"/>
        </a:p>
      </dgm:t>
    </dgm:pt>
    <dgm:pt modelId="{F20D0DB9-E873-4293-BBD5-4AFC2E80F980}" type="sibTrans" cxnId="{61C98608-29CF-4C81-9A79-39A1A530FD08}">
      <dgm:prSet/>
      <dgm:spPr/>
      <dgm:t>
        <a:bodyPr/>
        <a:lstStyle/>
        <a:p>
          <a:endParaRPr lang="en-GB"/>
        </a:p>
      </dgm:t>
    </dgm:pt>
    <dgm:pt modelId="{DD914752-CC87-4D8C-B0CA-A483D31BE9E1}">
      <dgm:prSet phldrT="[Text]"/>
      <dgm:spPr>
        <a:solidFill>
          <a:srgbClr val="00A9CE"/>
        </a:solidFill>
      </dgm:spPr>
      <dgm:t>
        <a:bodyPr/>
        <a:lstStyle/>
        <a:p>
          <a:r>
            <a:rPr lang="en-GB" dirty="0">
              <a:solidFill>
                <a:schemeClr val="tx1"/>
              </a:solidFill>
              <a:latin typeface="Frutiger" panose="020B0602020204020204" pitchFamily="34" charset="0"/>
            </a:rPr>
            <a:t>Global</a:t>
          </a:r>
        </a:p>
      </dgm:t>
    </dgm:pt>
    <dgm:pt modelId="{E54F6A3B-FE84-4B87-8360-5E0C5ED90759}" type="parTrans" cxnId="{4416DB68-3506-4486-894B-B454A3025732}">
      <dgm:prSet/>
      <dgm:spPr/>
      <dgm:t>
        <a:bodyPr/>
        <a:lstStyle/>
        <a:p>
          <a:endParaRPr lang="en-GB"/>
        </a:p>
      </dgm:t>
    </dgm:pt>
    <dgm:pt modelId="{7FD1E035-D5C5-4E42-B480-3784EC13AD9E}" type="sibTrans" cxnId="{4416DB68-3506-4486-894B-B454A3025732}">
      <dgm:prSet/>
      <dgm:spPr/>
      <dgm:t>
        <a:bodyPr/>
        <a:lstStyle/>
        <a:p>
          <a:endParaRPr lang="en-GB"/>
        </a:p>
      </dgm:t>
    </dgm:pt>
    <dgm:pt modelId="{9348000D-10D7-42BC-9D35-4A950A28BE71}">
      <dgm:prSet phldrT="[Text]"/>
      <dgm:spPr>
        <a:solidFill>
          <a:srgbClr val="00A9CE"/>
        </a:solidFill>
      </dgm:spPr>
      <dgm:t>
        <a:bodyPr/>
        <a:lstStyle/>
        <a:p>
          <a:r>
            <a:rPr lang="en-GB" dirty="0">
              <a:solidFill>
                <a:schemeClr val="tx1"/>
              </a:solidFill>
              <a:latin typeface="Frutiger" panose="020B0602020204020204" pitchFamily="34" charset="0"/>
            </a:rPr>
            <a:t>Community Beds</a:t>
          </a:r>
        </a:p>
      </dgm:t>
    </dgm:pt>
    <dgm:pt modelId="{B8D4561F-FECF-4516-B99D-F804AE473B9B}" type="parTrans" cxnId="{6CEFF2F2-D31F-4865-B8E8-7246E5CC189C}">
      <dgm:prSet/>
      <dgm:spPr/>
      <dgm:t>
        <a:bodyPr/>
        <a:lstStyle/>
        <a:p>
          <a:endParaRPr lang="en-GB"/>
        </a:p>
      </dgm:t>
    </dgm:pt>
    <dgm:pt modelId="{3EDD05C6-7401-4D50-88AB-518BDBFCCA89}" type="sibTrans" cxnId="{6CEFF2F2-D31F-4865-B8E8-7246E5CC189C}">
      <dgm:prSet/>
      <dgm:spPr/>
      <dgm:t>
        <a:bodyPr/>
        <a:lstStyle/>
        <a:p>
          <a:endParaRPr lang="en-GB"/>
        </a:p>
      </dgm:t>
    </dgm:pt>
    <dgm:pt modelId="{5A8680F9-2230-4776-AB45-93D2C6CE0651}">
      <dgm:prSet phldrT="[Text]"/>
      <dgm:spPr>
        <a:solidFill>
          <a:srgbClr val="00A9CE"/>
        </a:solidFill>
      </dgm:spPr>
      <dgm:t>
        <a:bodyPr/>
        <a:lstStyle/>
        <a:p>
          <a:r>
            <a:rPr lang="en-GB" dirty="0">
              <a:solidFill>
                <a:schemeClr val="tx1"/>
              </a:solidFill>
              <a:latin typeface="Frutiger" panose="020B0602020204020204" pitchFamily="34" charset="0"/>
            </a:rPr>
            <a:t>Mental Health Provision</a:t>
          </a:r>
        </a:p>
      </dgm:t>
    </dgm:pt>
    <dgm:pt modelId="{FB807EFE-E019-4527-8F87-26FDE871DBF5}" type="parTrans" cxnId="{588BEC7F-8D0C-4A1F-8E76-9305F91A5E48}">
      <dgm:prSet/>
      <dgm:spPr/>
      <dgm:t>
        <a:bodyPr/>
        <a:lstStyle/>
        <a:p>
          <a:endParaRPr lang="en-GB"/>
        </a:p>
      </dgm:t>
    </dgm:pt>
    <dgm:pt modelId="{57D5E69F-A564-45F6-A9FA-E09B86581AA2}" type="sibTrans" cxnId="{588BEC7F-8D0C-4A1F-8E76-9305F91A5E48}">
      <dgm:prSet/>
      <dgm:spPr/>
      <dgm:t>
        <a:bodyPr/>
        <a:lstStyle/>
        <a:p>
          <a:endParaRPr lang="en-GB"/>
        </a:p>
      </dgm:t>
    </dgm:pt>
    <dgm:pt modelId="{F25E449D-354C-4186-856A-FA8F516C2C46}">
      <dgm:prSet phldrT="[Text]"/>
      <dgm:spPr>
        <a:solidFill>
          <a:srgbClr val="00A9CE"/>
        </a:solidFill>
      </dgm:spPr>
      <dgm:t>
        <a:bodyPr/>
        <a:lstStyle/>
        <a:p>
          <a:r>
            <a:rPr lang="en-GB" dirty="0">
              <a:solidFill>
                <a:schemeClr val="tx1"/>
              </a:solidFill>
              <a:latin typeface="Frutiger" panose="020B0602020204020204" pitchFamily="34" charset="0"/>
            </a:rPr>
            <a:t>Area Coverage</a:t>
          </a:r>
        </a:p>
      </dgm:t>
    </dgm:pt>
    <dgm:pt modelId="{57BDB642-36A7-4E2E-B299-001365240C79}" type="parTrans" cxnId="{1079D821-5764-4B46-BF69-453E1FF9ED90}">
      <dgm:prSet/>
      <dgm:spPr/>
      <dgm:t>
        <a:bodyPr/>
        <a:lstStyle/>
        <a:p>
          <a:endParaRPr lang="en-GB"/>
        </a:p>
      </dgm:t>
    </dgm:pt>
    <dgm:pt modelId="{9945BF11-831D-446F-815F-17C46AA187C5}" type="sibTrans" cxnId="{1079D821-5764-4B46-BF69-453E1FF9ED90}">
      <dgm:prSet/>
      <dgm:spPr/>
      <dgm:t>
        <a:bodyPr/>
        <a:lstStyle/>
        <a:p>
          <a:endParaRPr lang="en-GB"/>
        </a:p>
      </dgm:t>
    </dgm:pt>
    <dgm:pt modelId="{6B5BAA64-4E19-4824-AD20-E95E61FE5FA2}">
      <dgm:prSet phldrT="[Text]"/>
      <dgm:spPr>
        <a:solidFill>
          <a:srgbClr val="00A9CE"/>
        </a:solidFill>
      </dgm:spPr>
      <dgm:t>
        <a:bodyPr/>
        <a:lstStyle/>
        <a:p>
          <a:r>
            <a:rPr lang="en-GB" dirty="0">
              <a:solidFill>
                <a:schemeClr val="tx1"/>
              </a:solidFill>
              <a:latin typeface="Frutiger" panose="020B0602020204020204" pitchFamily="34" charset="0"/>
            </a:rPr>
            <a:t>Demographic distribution</a:t>
          </a:r>
        </a:p>
      </dgm:t>
    </dgm:pt>
    <dgm:pt modelId="{3C756A23-04E1-4CD5-B63E-4AAD6F46AE88}" type="parTrans" cxnId="{171B5527-D6F6-4BC4-B8FB-C8A61983F8D0}">
      <dgm:prSet/>
      <dgm:spPr/>
      <dgm:t>
        <a:bodyPr/>
        <a:lstStyle/>
        <a:p>
          <a:endParaRPr lang="en-GB"/>
        </a:p>
      </dgm:t>
    </dgm:pt>
    <dgm:pt modelId="{B800724D-47D7-4BA4-A381-0DB8E6DC9EFA}" type="sibTrans" cxnId="{171B5527-D6F6-4BC4-B8FB-C8A61983F8D0}">
      <dgm:prSet/>
      <dgm:spPr/>
      <dgm:t>
        <a:bodyPr/>
        <a:lstStyle/>
        <a:p>
          <a:endParaRPr lang="en-GB"/>
        </a:p>
      </dgm:t>
    </dgm:pt>
    <dgm:pt modelId="{C45D5403-B100-4392-A0BF-51AA09E648FF}">
      <dgm:prSet phldrT="[Text]"/>
      <dgm:spPr>
        <a:solidFill>
          <a:srgbClr val="00A9CE"/>
        </a:solidFill>
      </dgm:spPr>
      <dgm:t>
        <a:bodyPr/>
        <a:lstStyle/>
        <a:p>
          <a:r>
            <a:rPr lang="en-GB" dirty="0">
              <a:solidFill>
                <a:schemeClr val="tx1"/>
              </a:solidFill>
              <a:latin typeface="Frutiger" panose="020B0602020204020204" pitchFamily="34" charset="0"/>
            </a:rPr>
            <a:t>Provision of wider support services</a:t>
          </a:r>
        </a:p>
      </dgm:t>
    </dgm:pt>
    <dgm:pt modelId="{D5D83694-0939-423B-BFD8-15B697D1C5F8}" type="parTrans" cxnId="{DBC96354-CF90-4FAC-AB97-762D36A388F5}">
      <dgm:prSet/>
      <dgm:spPr/>
      <dgm:t>
        <a:bodyPr/>
        <a:lstStyle/>
        <a:p>
          <a:endParaRPr lang="en-GB"/>
        </a:p>
      </dgm:t>
    </dgm:pt>
    <dgm:pt modelId="{BEDD8877-F5C7-4945-9DE7-FBD74A0C7F6B}" type="sibTrans" cxnId="{DBC96354-CF90-4FAC-AB97-762D36A388F5}">
      <dgm:prSet/>
      <dgm:spPr/>
      <dgm:t>
        <a:bodyPr/>
        <a:lstStyle/>
        <a:p>
          <a:endParaRPr lang="en-GB"/>
        </a:p>
      </dgm:t>
    </dgm:pt>
    <dgm:pt modelId="{6D9E0B72-FC35-4137-8D9D-1CED66051BEE}">
      <dgm:prSet phldrT="[Text]"/>
      <dgm:spPr>
        <a:solidFill>
          <a:srgbClr val="00A9CE"/>
        </a:solidFill>
      </dgm:spPr>
      <dgm:t>
        <a:bodyPr/>
        <a:lstStyle/>
        <a:p>
          <a:r>
            <a:rPr lang="en-GB" dirty="0">
              <a:solidFill>
                <a:schemeClr val="tx1"/>
              </a:solidFill>
              <a:latin typeface="Frutiger" panose="020B0602020204020204" pitchFamily="34" charset="0"/>
            </a:rPr>
            <a:t>COVID 19</a:t>
          </a:r>
        </a:p>
      </dgm:t>
    </dgm:pt>
    <dgm:pt modelId="{2C6B5204-6E5D-49D4-811A-3D19068C9E7F}" type="parTrans" cxnId="{17AEE716-9054-448C-9BDA-70C9D57FD541}">
      <dgm:prSet/>
      <dgm:spPr/>
      <dgm:t>
        <a:bodyPr/>
        <a:lstStyle/>
        <a:p>
          <a:endParaRPr lang="en-GB"/>
        </a:p>
      </dgm:t>
    </dgm:pt>
    <dgm:pt modelId="{6B9854AC-1FE9-40B8-850D-BFF8B411CC6F}" type="sibTrans" cxnId="{17AEE716-9054-448C-9BDA-70C9D57FD541}">
      <dgm:prSet/>
      <dgm:spPr/>
      <dgm:t>
        <a:bodyPr/>
        <a:lstStyle/>
        <a:p>
          <a:endParaRPr lang="en-GB"/>
        </a:p>
      </dgm:t>
    </dgm:pt>
    <dgm:pt modelId="{9BF216F8-82E5-4E1A-8180-2BA8037FE6EB}">
      <dgm:prSet phldrT="[Text]"/>
      <dgm:spPr>
        <a:solidFill>
          <a:srgbClr val="00A9CE"/>
        </a:solidFill>
      </dgm:spPr>
      <dgm:t>
        <a:bodyPr/>
        <a:lstStyle/>
        <a:p>
          <a:r>
            <a:rPr lang="en-GB" dirty="0">
              <a:solidFill>
                <a:schemeClr val="tx1"/>
              </a:solidFill>
              <a:latin typeface="Frutiger" panose="020B0602020204020204" pitchFamily="34" charset="0"/>
            </a:rPr>
            <a:t>Political</a:t>
          </a:r>
        </a:p>
      </dgm:t>
    </dgm:pt>
    <dgm:pt modelId="{B9347ACF-815C-437A-94B1-2D8EC3FA5AD0}" type="parTrans" cxnId="{5DB511F8-9F0D-43E6-801E-9B8F3141D5A2}">
      <dgm:prSet/>
      <dgm:spPr/>
      <dgm:t>
        <a:bodyPr/>
        <a:lstStyle/>
        <a:p>
          <a:endParaRPr lang="en-GB"/>
        </a:p>
      </dgm:t>
    </dgm:pt>
    <dgm:pt modelId="{C328DFC1-CFDC-4B73-8D74-15066AE29EF5}" type="sibTrans" cxnId="{5DB511F8-9F0D-43E6-801E-9B8F3141D5A2}">
      <dgm:prSet/>
      <dgm:spPr/>
      <dgm:t>
        <a:bodyPr/>
        <a:lstStyle/>
        <a:p>
          <a:endParaRPr lang="en-GB"/>
        </a:p>
      </dgm:t>
    </dgm:pt>
    <dgm:pt modelId="{38D1E340-7C09-4861-8444-F9EE0C565B7E}">
      <dgm:prSet phldrT="[Text]"/>
      <dgm:spPr>
        <a:solidFill>
          <a:srgbClr val="00A9CE"/>
        </a:solidFill>
      </dgm:spPr>
      <dgm:t>
        <a:bodyPr/>
        <a:lstStyle/>
        <a:p>
          <a:r>
            <a:rPr lang="en-GB" dirty="0">
              <a:solidFill>
                <a:schemeClr val="tx1"/>
              </a:solidFill>
              <a:latin typeface="Frutiger" panose="020B0602020204020204" pitchFamily="34" charset="0"/>
            </a:rPr>
            <a:t>Financial</a:t>
          </a:r>
        </a:p>
      </dgm:t>
    </dgm:pt>
    <dgm:pt modelId="{C952A0E9-1B00-4541-A780-FB7DFE871372}" type="parTrans" cxnId="{07F42BC0-8EA3-4F6F-9A4F-532B86D28367}">
      <dgm:prSet/>
      <dgm:spPr/>
      <dgm:t>
        <a:bodyPr/>
        <a:lstStyle/>
        <a:p>
          <a:endParaRPr lang="en-GB"/>
        </a:p>
      </dgm:t>
    </dgm:pt>
    <dgm:pt modelId="{C7C3881E-3760-4D8A-9CC7-D0C1D798C241}" type="sibTrans" cxnId="{07F42BC0-8EA3-4F6F-9A4F-532B86D28367}">
      <dgm:prSet/>
      <dgm:spPr/>
      <dgm:t>
        <a:bodyPr/>
        <a:lstStyle/>
        <a:p>
          <a:endParaRPr lang="en-GB"/>
        </a:p>
      </dgm:t>
    </dgm:pt>
    <dgm:pt modelId="{7CB2232E-7164-4492-9E62-37ADC2D5803F}">
      <dgm:prSet phldrT="[Text]"/>
      <dgm:spPr>
        <a:solidFill>
          <a:srgbClr val="00A9CE"/>
        </a:solidFill>
      </dgm:spPr>
      <dgm:t>
        <a:bodyPr/>
        <a:lstStyle/>
        <a:p>
          <a:r>
            <a:rPr lang="en-GB" dirty="0">
              <a:solidFill>
                <a:schemeClr val="tx1"/>
              </a:solidFill>
              <a:latin typeface="Frutiger" panose="020B0602020204020204" pitchFamily="34" charset="0"/>
            </a:rPr>
            <a:t>Regulated activities: EHRC / CQC</a:t>
          </a:r>
        </a:p>
      </dgm:t>
    </dgm:pt>
    <dgm:pt modelId="{2E19EA2D-B3C6-4CEF-BC01-D4BAE54FFE0F}" type="parTrans" cxnId="{E52D5978-9CCC-43C6-A979-000D5B3F1194}">
      <dgm:prSet/>
      <dgm:spPr/>
      <dgm:t>
        <a:bodyPr/>
        <a:lstStyle/>
        <a:p>
          <a:endParaRPr lang="en-GB"/>
        </a:p>
      </dgm:t>
    </dgm:pt>
    <dgm:pt modelId="{A67A9AF4-060D-4D53-983D-0D3C4F455F4E}" type="sibTrans" cxnId="{E52D5978-9CCC-43C6-A979-000D5B3F1194}">
      <dgm:prSet/>
      <dgm:spPr/>
      <dgm:t>
        <a:bodyPr/>
        <a:lstStyle/>
        <a:p>
          <a:endParaRPr lang="en-GB"/>
        </a:p>
      </dgm:t>
    </dgm:pt>
    <dgm:pt modelId="{2BC011FB-5508-461F-B5F2-A8BAB4320C6C}" type="pres">
      <dgm:prSet presAssocID="{99998662-103E-4C49-8C6C-899892384B77}" presName="linear" presStyleCnt="0">
        <dgm:presLayoutVars>
          <dgm:dir/>
          <dgm:animLvl val="lvl"/>
          <dgm:resizeHandles val="exact"/>
        </dgm:presLayoutVars>
      </dgm:prSet>
      <dgm:spPr/>
    </dgm:pt>
    <dgm:pt modelId="{E7E5039E-4D26-449D-99AC-41A2DD9A3197}" type="pres">
      <dgm:prSet presAssocID="{654A60A4-21C7-4453-8449-F8C7A1CE3CD6}" presName="parentLin" presStyleCnt="0"/>
      <dgm:spPr/>
    </dgm:pt>
    <dgm:pt modelId="{1E45119C-52F5-4B23-8C01-D56CA11DBB68}" type="pres">
      <dgm:prSet presAssocID="{654A60A4-21C7-4453-8449-F8C7A1CE3CD6}" presName="parentLeftMargin" presStyleLbl="node1" presStyleIdx="0" presStyleCnt="3"/>
      <dgm:spPr/>
    </dgm:pt>
    <dgm:pt modelId="{539D0848-9322-4A78-ACFC-F9EC4AC7B68C}" type="pres">
      <dgm:prSet presAssocID="{654A60A4-21C7-4453-8449-F8C7A1CE3CD6}" presName="parentText" presStyleLbl="node1" presStyleIdx="0" presStyleCnt="3">
        <dgm:presLayoutVars>
          <dgm:chMax val="0"/>
          <dgm:bulletEnabled val="1"/>
        </dgm:presLayoutVars>
      </dgm:prSet>
      <dgm:spPr/>
    </dgm:pt>
    <dgm:pt modelId="{88F1FF27-DA74-4DD2-8A8E-FE41E723FAF6}" type="pres">
      <dgm:prSet presAssocID="{654A60A4-21C7-4453-8449-F8C7A1CE3CD6}" presName="negativeSpace" presStyleCnt="0"/>
      <dgm:spPr/>
    </dgm:pt>
    <dgm:pt modelId="{F30B3331-F383-4705-A1BF-A130C40B31B9}" type="pres">
      <dgm:prSet presAssocID="{654A60A4-21C7-4453-8449-F8C7A1CE3CD6}" presName="childText" presStyleLbl="conFgAcc1" presStyleIdx="0" presStyleCnt="3">
        <dgm:presLayoutVars>
          <dgm:bulletEnabled val="1"/>
        </dgm:presLayoutVars>
      </dgm:prSet>
      <dgm:spPr/>
    </dgm:pt>
    <dgm:pt modelId="{11A45670-30A7-45E0-B51F-E33E86C109CF}" type="pres">
      <dgm:prSet presAssocID="{B980E4BA-2077-4127-ADFF-23AB8459191E}" presName="spaceBetweenRectangles" presStyleCnt="0"/>
      <dgm:spPr/>
    </dgm:pt>
    <dgm:pt modelId="{D465CDDE-F102-4012-BB58-D741C9C476DC}" type="pres">
      <dgm:prSet presAssocID="{DC6EB261-7A81-4D08-923B-65E768D0FC09}" presName="parentLin" presStyleCnt="0"/>
      <dgm:spPr/>
    </dgm:pt>
    <dgm:pt modelId="{D48E9DF2-FED1-4E67-A4D6-2156765DF2AE}" type="pres">
      <dgm:prSet presAssocID="{DC6EB261-7A81-4D08-923B-65E768D0FC09}" presName="parentLeftMargin" presStyleLbl="node1" presStyleIdx="0" presStyleCnt="3"/>
      <dgm:spPr/>
    </dgm:pt>
    <dgm:pt modelId="{99E1BA72-B719-42F9-B155-E07ABDD63164}" type="pres">
      <dgm:prSet presAssocID="{DC6EB261-7A81-4D08-923B-65E768D0FC09}" presName="parentText" presStyleLbl="node1" presStyleIdx="1" presStyleCnt="3">
        <dgm:presLayoutVars>
          <dgm:chMax val="0"/>
          <dgm:bulletEnabled val="1"/>
        </dgm:presLayoutVars>
      </dgm:prSet>
      <dgm:spPr/>
    </dgm:pt>
    <dgm:pt modelId="{809A5135-FEFC-4024-A0B5-152A312FD56F}" type="pres">
      <dgm:prSet presAssocID="{DC6EB261-7A81-4D08-923B-65E768D0FC09}" presName="negativeSpace" presStyleCnt="0"/>
      <dgm:spPr/>
    </dgm:pt>
    <dgm:pt modelId="{189677B6-37B5-43C6-9366-4BA43A2222F1}" type="pres">
      <dgm:prSet presAssocID="{DC6EB261-7A81-4D08-923B-65E768D0FC09}" presName="childText" presStyleLbl="conFgAcc1" presStyleIdx="1" presStyleCnt="3">
        <dgm:presLayoutVars>
          <dgm:bulletEnabled val="1"/>
        </dgm:presLayoutVars>
      </dgm:prSet>
      <dgm:spPr/>
    </dgm:pt>
    <dgm:pt modelId="{A4E9072C-6657-45E7-B2E0-85766B5A73CD}" type="pres">
      <dgm:prSet presAssocID="{F20D0DB9-E873-4293-BBD5-4AFC2E80F980}" presName="spaceBetweenRectangles" presStyleCnt="0"/>
      <dgm:spPr/>
    </dgm:pt>
    <dgm:pt modelId="{F04B8D8A-5877-411D-929E-0A6004AEF595}" type="pres">
      <dgm:prSet presAssocID="{DD914752-CC87-4D8C-B0CA-A483D31BE9E1}" presName="parentLin" presStyleCnt="0"/>
      <dgm:spPr/>
    </dgm:pt>
    <dgm:pt modelId="{928F6AAD-F6FC-4B90-839C-92C674F6B093}" type="pres">
      <dgm:prSet presAssocID="{DD914752-CC87-4D8C-B0CA-A483D31BE9E1}" presName="parentLeftMargin" presStyleLbl="node1" presStyleIdx="1" presStyleCnt="3"/>
      <dgm:spPr/>
    </dgm:pt>
    <dgm:pt modelId="{4BE9E848-9BDD-43AB-9E8B-D2B2F4765C85}" type="pres">
      <dgm:prSet presAssocID="{DD914752-CC87-4D8C-B0CA-A483D31BE9E1}" presName="parentText" presStyleLbl="node1" presStyleIdx="2" presStyleCnt="3">
        <dgm:presLayoutVars>
          <dgm:chMax val="0"/>
          <dgm:bulletEnabled val="1"/>
        </dgm:presLayoutVars>
      </dgm:prSet>
      <dgm:spPr/>
    </dgm:pt>
    <dgm:pt modelId="{B7AA8274-3836-4986-94DD-41E83C8AF987}" type="pres">
      <dgm:prSet presAssocID="{DD914752-CC87-4D8C-B0CA-A483D31BE9E1}" presName="negativeSpace" presStyleCnt="0"/>
      <dgm:spPr/>
    </dgm:pt>
    <dgm:pt modelId="{B70751EF-01AA-4B6E-AB84-1A3286CEC54C}" type="pres">
      <dgm:prSet presAssocID="{DD914752-CC87-4D8C-B0CA-A483D31BE9E1}" presName="childText" presStyleLbl="conFgAcc1" presStyleIdx="2" presStyleCnt="3">
        <dgm:presLayoutVars>
          <dgm:bulletEnabled val="1"/>
        </dgm:presLayoutVars>
      </dgm:prSet>
      <dgm:spPr/>
    </dgm:pt>
  </dgm:ptLst>
  <dgm:cxnLst>
    <dgm:cxn modelId="{E78FCE04-23AA-4EA9-8FF0-67518AF5A580}" type="presOf" srcId="{DD914752-CC87-4D8C-B0CA-A483D31BE9E1}" destId="{928F6AAD-F6FC-4B90-839C-92C674F6B093}" srcOrd="0" destOrd="0" presId="urn:microsoft.com/office/officeart/2005/8/layout/list1"/>
    <dgm:cxn modelId="{87F1CD06-3987-453D-A743-840169EE316E}" type="presOf" srcId="{DD914752-CC87-4D8C-B0CA-A483D31BE9E1}" destId="{4BE9E848-9BDD-43AB-9E8B-D2B2F4765C85}" srcOrd="1" destOrd="0" presId="urn:microsoft.com/office/officeart/2005/8/layout/list1"/>
    <dgm:cxn modelId="{61C98608-29CF-4C81-9A79-39A1A530FD08}" srcId="{99998662-103E-4C49-8C6C-899892384B77}" destId="{DC6EB261-7A81-4D08-923B-65E768D0FC09}" srcOrd="1" destOrd="0" parTransId="{B2D2123B-C14B-4E59-ABC5-38B847EC835F}" sibTransId="{F20D0DB9-E873-4293-BBD5-4AFC2E80F980}"/>
    <dgm:cxn modelId="{1019900B-1310-4DA2-8E8E-5F642DD817EA}" type="presOf" srcId="{DC6EB261-7A81-4D08-923B-65E768D0FC09}" destId="{D48E9DF2-FED1-4E67-A4D6-2156765DF2AE}" srcOrd="0" destOrd="0" presId="urn:microsoft.com/office/officeart/2005/8/layout/list1"/>
    <dgm:cxn modelId="{D33B8D0D-499B-4A15-B2C7-5BB6F26A5884}" srcId="{99998662-103E-4C49-8C6C-899892384B77}" destId="{654A60A4-21C7-4453-8449-F8C7A1CE3CD6}" srcOrd="0" destOrd="0" parTransId="{DDA74607-D889-422D-BC87-12C860D2C566}" sibTransId="{B980E4BA-2077-4127-ADFF-23AB8459191E}"/>
    <dgm:cxn modelId="{689F6A13-7ED1-4092-9AF8-84D3626EE8BC}" type="presOf" srcId="{6D9E0B72-FC35-4137-8D9D-1CED66051BEE}" destId="{B70751EF-01AA-4B6E-AB84-1A3286CEC54C}" srcOrd="0" destOrd="0" presId="urn:microsoft.com/office/officeart/2005/8/layout/list1"/>
    <dgm:cxn modelId="{17AEE716-9054-448C-9BDA-70C9D57FD541}" srcId="{DD914752-CC87-4D8C-B0CA-A483D31BE9E1}" destId="{6D9E0B72-FC35-4137-8D9D-1CED66051BEE}" srcOrd="0" destOrd="0" parTransId="{2C6B5204-6E5D-49D4-811A-3D19068C9E7F}" sibTransId="{6B9854AC-1FE9-40B8-850D-BFF8B411CC6F}"/>
    <dgm:cxn modelId="{1079D821-5764-4B46-BF69-453E1FF9ED90}" srcId="{DC6EB261-7A81-4D08-923B-65E768D0FC09}" destId="{F25E449D-354C-4186-856A-FA8F516C2C46}" srcOrd="0" destOrd="0" parTransId="{57BDB642-36A7-4E2E-B299-001365240C79}" sibTransId="{9945BF11-831D-446F-815F-17C46AA187C5}"/>
    <dgm:cxn modelId="{95C1C625-B905-4ACD-8604-83DC9B537A9B}" srcId="{654A60A4-21C7-4453-8449-F8C7A1CE3CD6}" destId="{F52A925B-7139-49AD-820A-04C547036FFE}" srcOrd="0" destOrd="0" parTransId="{00531548-A801-439F-AA48-2CB035507B43}" sibTransId="{824C50A1-87E5-400A-AE18-94B058246893}"/>
    <dgm:cxn modelId="{171B5527-D6F6-4BC4-B8FB-C8A61983F8D0}" srcId="{DC6EB261-7A81-4D08-923B-65E768D0FC09}" destId="{6B5BAA64-4E19-4824-AD20-E95E61FE5FA2}" srcOrd="1" destOrd="0" parTransId="{3C756A23-04E1-4CD5-B63E-4AAD6F46AE88}" sibTransId="{B800724D-47D7-4BA4-A381-0DB8E6DC9EFA}"/>
    <dgm:cxn modelId="{4416DB68-3506-4486-894B-B454A3025732}" srcId="{99998662-103E-4C49-8C6C-899892384B77}" destId="{DD914752-CC87-4D8C-B0CA-A483D31BE9E1}" srcOrd="2" destOrd="0" parTransId="{E54F6A3B-FE84-4B87-8360-5E0C5ED90759}" sibTransId="{7FD1E035-D5C5-4E42-B480-3784EC13AD9E}"/>
    <dgm:cxn modelId="{F41E946A-F7B6-4877-992B-D2ECF8D4A63D}" type="presOf" srcId="{C45D5403-B100-4392-A0BF-51AA09E648FF}" destId="{189677B6-37B5-43C6-9366-4BA43A2222F1}" srcOrd="0" destOrd="2" presId="urn:microsoft.com/office/officeart/2005/8/layout/list1"/>
    <dgm:cxn modelId="{39A4876C-85E1-421C-B93F-11CF66331F4A}" type="presOf" srcId="{F52A925B-7139-49AD-820A-04C547036FFE}" destId="{F30B3331-F383-4705-A1BF-A130C40B31B9}" srcOrd="0" destOrd="0" presId="urn:microsoft.com/office/officeart/2005/8/layout/list1"/>
    <dgm:cxn modelId="{8F10864F-E65B-4825-BD13-1881AF11361D}" type="presOf" srcId="{99998662-103E-4C49-8C6C-899892384B77}" destId="{2BC011FB-5508-461F-B5F2-A8BAB4320C6C}" srcOrd="0" destOrd="0" presId="urn:microsoft.com/office/officeart/2005/8/layout/list1"/>
    <dgm:cxn modelId="{75C78850-F2C8-4CA4-882A-53352992EE60}" type="presOf" srcId="{9BF216F8-82E5-4E1A-8180-2BA8037FE6EB}" destId="{B70751EF-01AA-4B6E-AB84-1A3286CEC54C}" srcOrd="0" destOrd="1" presId="urn:microsoft.com/office/officeart/2005/8/layout/list1"/>
    <dgm:cxn modelId="{08E02371-3149-4C50-BC3E-3A3E92D50DD3}" type="presOf" srcId="{654A60A4-21C7-4453-8449-F8C7A1CE3CD6}" destId="{539D0848-9322-4A78-ACFC-F9EC4AC7B68C}" srcOrd="1" destOrd="0" presId="urn:microsoft.com/office/officeart/2005/8/layout/list1"/>
    <dgm:cxn modelId="{DBC96354-CF90-4FAC-AB97-762D36A388F5}" srcId="{DC6EB261-7A81-4D08-923B-65E768D0FC09}" destId="{C45D5403-B100-4392-A0BF-51AA09E648FF}" srcOrd="2" destOrd="0" parTransId="{D5D83694-0939-423B-BFD8-15B697D1C5F8}" sibTransId="{BEDD8877-F5C7-4945-9DE7-FBD74A0C7F6B}"/>
    <dgm:cxn modelId="{E52D5978-9CCC-43C6-A979-000D5B3F1194}" srcId="{654A60A4-21C7-4453-8449-F8C7A1CE3CD6}" destId="{7CB2232E-7164-4492-9E62-37ADC2D5803F}" srcOrd="3" destOrd="0" parTransId="{2E19EA2D-B3C6-4CEF-BC01-D4BAE54FFE0F}" sibTransId="{A67A9AF4-060D-4D53-983D-0D3C4F455F4E}"/>
    <dgm:cxn modelId="{5AAC547C-3F43-4AFB-BF1A-ED663FC94D0E}" type="presOf" srcId="{6B5BAA64-4E19-4824-AD20-E95E61FE5FA2}" destId="{189677B6-37B5-43C6-9366-4BA43A2222F1}" srcOrd="0" destOrd="1" presId="urn:microsoft.com/office/officeart/2005/8/layout/list1"/>
    <dgm:cxn modelId="{588BEC7F-8D0C-4A1F-8E76-9305F91A5E48}" srcId="{654A60A4-21C7-4453-8449-F8C7A1CE3CD6}" destId="{5A8680F9-2230-4776-AB45-93D2C6CE0651}" srcOrd="2" destOrd="0" parTransId="{FB807EFE-E019-4527-8F87-26FDE871DBF5}" sibTransId="{57D5E69F-A564-45F6-A9FA-E09B86581AA2}"/>
    <dgm:cxn modelId="{85044884-DF2D-4C42-9CEF-84869DC24BCE}" type="presOf" srcId="{DC6EB261-7A81-4D08-923B-65E768D0FC09}" destId="{99E1BA72-B719-42F9-B155-E07ABDD63164}" srcOrd="1" destOrd="0" presId="urn:microsoft.com/office/officeart/2005/8/layout/list1"/>
    <dgm:cxn modelId="{8E09AB91-8CA1-4BF0-861B-4C7322635055}" type="presOf" srcId="{F25E449D-354C-4186-856A-FA8F516C2C46}" destId="{189677B6-37B5-43C6-9366-4BA43A2222F1}" srcOrd="0" destOrd="0" presId="urn:microsoft.com/office/officeart/2005/8/layout/list1"/>
    <dgm:cxn modelId="{D25A86B8-2786-4532-B067-A9E792BB3F8A}" type="presOf" srcId="{9348000D-10D7-42BC-9D35-4A950A28BE71}" destId="{F30B3331-F383-4705-A1BF-A130C40B31B9}" srcOrd="0" destOrd="1" presId="urn:microsoft.com/office/officeart/2005/8/layout/list1"/>
    <dgm:cxn modelId="{07F42BC0-8EA3-4F6F-9A4F-532B86D28367}" srcId="{DD914752-CC87-4D8C-B0CA-A483D31BE9E1}" destId="{38D1E340-7C09-4861-8444-F9EE0C565B7E}" srcOrd="2" destOrd="0" parTransId="{C952A0E9-1B00-4541-A780-FB7DFE871372}" sibTransId="{C7C3881E-3760-4D8A-9CC7-D0C1D798C241}"/>
    <dgm:cxn modelId="{47B2FCD8-7CCB-42B1-A984-953789FA1657}" type="presOf" srcId="{654A60A4-21C7-4453-8449-F8C7A1CE3CD6}" destId="{1E45119C-52F5-4B23-8C01-D56CA11DBB68}" srcOrd="0" destOrd="0" presId="urn:microsoft.com/office/officeart/2005/8/layout/list1"/>
    <dgm:cxn modelId="{E0AD95E7-607F-415B-B1AD-C812B46F419F}" type="presOf" srcId="{7CB2232E-7164-4492-9E62-37ADC2D5803F}" destId="{F30B3331-F383-4705-A1BF-A130C40B31B9}" srcOrd="0" destOrd="3" presId="urn:microsoft.com/office/officeart/2005/8/layout/list1"/>
    <dgm:cxn modelId="{25BBDDE9-6A69-4AAC-8060-080D58C9FFB9}" type="presOf" srcId="{38D1E340-7C09-4861-8444-F9EE0C565B7E}" destId="{B70751EF-01AA-4B6E-AB84-1A3286CEC54C}" srcOrd="0" destOrd="2" presId="urn:microsoft.com/office/officeart/2005/8/layout/list1"/>
    <dgm:cxn modelId="{6CEFF2F2-D31F-4865-B8E8-7246E5CC189C}" srcId="{654A60A4-21C7-4453-8449-F8C7A1CE3CD6}" destId="{9348000D-10D7-42BC-9D35-4A950A28BE71}" srcOrd="1" destOrd="0" parTransId="{B8D4561F-FECF-4516-B99D-F804AE473B9B}" sibTransId="{3EDD05C6-7401-4D50-88AB-518BDBFCCA89}"/>
    <dgm:cxn modelId="{5DB511F8-9F0D-43E6-801E-9B8F3141D5A2}" srcId="{DD914752-CC87-4D8C-B0CA-A483D31BE9E1}" destId="{9BF216F8-82E5-4E1A-8180-2BA8037FE6EB}" srcOrd="1" destOrd="0" parTransId="{B9347ACF-815C-437A-94B1-2D8EC3FA5AD0}" sibTransId="{C328DFC1-CFDC-4B73-8D74-15066AE29EF5}"/>
    <dgm:cxn modelId="{391A23FC-5F47-4C4A-BFDC-4C303CEA27CC}" type="presOf" srcId="{5A8680F9-2230-4776-AB45-93D2C6CE0651}" destId="{F30B3331-F383-4705-A1BF-A130C40B31B9}" srcOrd="0" destOrd="2" presId="urn:microsoft.com/office/officeart/2005/8/layout/list1"/>
    <dgm:cxn modelId="{03BD7232-08F3-456C-AD05-B0DBA4CDD069}" type="presParOf" srcId="{2BC011FB-5508-461F-B5F2-A8BAB4320C6C}" destId="{E7E5039E-4D26-449D-99AC-41A2DD9A3197}" srcOrd="0" destOrd="0" presId="urn:microsoft.com/office/officeart/2005/8/layout/list1"/>
    <dgm:cxn modelId="{255E0C76-7BD2-4A28-944A-6EA7738797A9}" type="presParOf" srcId="{E7E5039E-4D26-449D-99AC-41A2DD9A3197}" destId="{1E45119C-52F5-4B23-8C01-D56CA11DBB68}" srcOrd="0" destOrd="0" presId="urn:microsoft.com/office/officeart/2005/8/layout/list1"/>
    <dgm:cxn modelId="{E66F972D-590D-4A77-9BBD-570B849EDB2A}" type="presParOf" srcId="{E7E5039E-4D26-449D-99AC-41A2DD9A3197}" destId="{539D0848-9322-4A78-ACFC-F9EC4AC7B68C}" srcOrd="1" destOrd="0" presId="urn:microsoft.com/office/officeart/2005/8/layout/list1"/>
    <dgm:cxn modelId="{B4AE535F-0DE7-47BC-B441-F35D27193121}" type="presParOf" srcId="{2BC011FB-5508-461F-B5F2-A8BAB4320C6C}" destId="{88F1FF27-DA74-4DD2-8A8E-FE41E723FAF6}" srcOrd="1" destOrd="0" presId="urn:microsoft.com/office/officeart/2005/8/layout/list1"/>
    <dgm:cxn modelId="{C3D58FB0-CF53-4ECD-AB35-86BD16413AC7}" type="presParOf" srcId="{2BC011FB-5508-461F-B5F2-A8BAB4320C6C}" destId="{F30B3331-F383-4705-A1BF-A130C40B31B9}" srcOrd="2" destOrd="0" presId="urn:microsoft.com/office/officeart/2005/8/layout/list1"/>
    <dgm:cxn modelId="{D90A15E8-BB95-4D85-9965-84427A9E59C6}" type="presParOf" srcId="{2BC011FB-5508-461F-B5F2-A8BAB4320C6C}" destId="{11A45670-30A7-45E0-B51F-E33E86C109CF}" srcOrd="3" destOrd="0" presId="urn:microsoft.com/office/officeart/2005/8/layout/list1"/>
    <dgm:cxn modelId="{82A35FCA-B685-4B24-910C-1CEBD1D27DD5}" type="presParOf" srcId="{2BC011FB-5508-461F-B5F2-A8BAB4320C6C}" destId="{D465CDDE-F102-4012-BB58-D741C9C476DC}" srcOrd="4" destOrd="0" presId="urn:microsoft.com/office/officeart/2005/8/layout/list1"/>
    <dgm:cxn modelId="{1609B508-A000-4B85-AAE4-EDF9D6C823DA}" type="presParOf" srcId="{D465CDDE-F102-4012-BB58-D741C9C476DC}" destId="{D48E9DF2-FED1-4E67-A4D6-2156765DF2AE}" srcOrd="0" destOrd="0" presId="urn:microsoft.com/office/officeart/2005/8/layout/list1"/>
    <dgm:cxn modelId="{5206B53C-6398-4829-86C8-6D5466AD7579}" type="presParOf" srcId="{D465CDDE-F102-4012-BB58-D741C9C476DC}" destId="{99E1BA72-B719-42F9-B155-E07ABDD63164}" srcOrd="1" destOrd="0" presId="urn:microsoft.com/office/officeart/2005/8/layout/list1"/>
    <dgm:cxn modelId="{3E178396-CDE7-48B6-A543-06E28C67AE8B}" type="presParOf" srcId="{2BC011FB-5508-461F-B5F2-A8BAB4320C6C}" destId="{809A5135-FEFC-4024-A0B5-152A312FD56F}" srcOrd="5" destOrd="0" presId="urn:microsoft.com/office/officeart/2005/8/layout/list1"/>
    <dgm:cxn modelId="{0BCC354C-13DA-4BC7-BDC5-74E69D29F9EF}" type="presParOf" srcId="{2BC011FB-5508-461F-B5F2-A8BAB4320C6C}" destId="{189677B6-37B5-43C6-9366-4BA43A2222F1}" srcOrd="6" destOrd="0" presId="urn:microsoft.com/office/officeart/2005/8/layout/list1"/>
    <dgm:cxn modelId="{FAC08FE2-3F1D-4C32-8C60-84B6C167DA15}" type="presParOf" srcId="{2BC011FB-5508-461F-B5F2-A8BAB4320C6C}" destId="{A4E9072C-6657-45E7-B2E0-85766B5A73CD}" srcOrd="7" destOrd="0" presId="urn:microsoft.com/office/officeart/2005/8/layout/list1"/>
    <dgm:cxn modelId="{54C105F2-A54A-4AD0-A69A-1FDD6B141559}" type="presParOf" srcId="{2BC011FB-5508-461F-B5F2-A8BAB4320C6C}" destId="{F04B8D8A-5877-411D-929E-0A6004AEF595}" srcOrd="8" destOrd="0" presId="urn:microsoft.com/office/officeart/2005/8/layout/list1"/>
    <dgm:cxn modelId="{39E6B5D3-BE73-47B0-8587-FB448B52836F}" type="presParOf" srcId="{F04B8D8A-5877-411D-929E-0A6004AEF595}" destId="{928F6AAD-F6FC-4B90-839C-92C674F6B093}" srcOrd="0" destOrd="0" presId="urn:microsoft.com/office/officeart/2005/8/layout/list1"/>
    <dgm:cxn modelId="{109FFAF9-4B47-42C4-B29C-65E44DEA006C}" type="presParOf" srcId="{F04B8D8A-5877-411D-929E-0A6004AEF595}" destId="{4BE9E848-9BDD-43AB-9E8B-D2B2F4765C85}" srcOrd="1" destOrd="0" presId="urn:microsoft.com/office/officeart/2005/8/layout/list1"/>
    <dgm:cxn modelId="{12D7F188-9D34-4DFD-A53D-312BD915E358}" type="presParOf" srcId="{2BC011FB-5508-461F-B5F2-A8BAB4320C6C}" destId="{B7AA8274-3836-4986-94DD-41E83C8AF987}" srcOrd="9" destOrd="0" presId="urn:microsoft.com/office/officeart/2005/8/layout/list1"/>
    <dgm:cxn modelId="{C287D2E5-02EC-47A3-8714-E3A0BA40A444}" type="presParOf" srcId="{2BC011FB-5508-461F-B5F2-A8BAB4320C6C}" destId="{B70751EF-01AA-4B6E-AB84-1A3286CEC54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FD6BEE-FAB3-438D-BFD4-EFA54C0E6FF9}"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GB"/>
        </a:p>
      </dgm:t>
    </dgm:pt>
    <dgm:pt modelId="{5471A70F-68AA-4503-BE38-67D2CC4AE465}">
      <dgm:prSet custT="1"/>
      <dgm:spPr>
        <a:solidFill>
          <a:srgbClr val="006747"/>
        </a:solidFill>
      </dgm:spPr>
      <dgm:t>
        <a:bodyPr/>
        <a:lstStyle/>
        <a:p>
          <a:r>
            <a:rPr lang="en-US" sz="1200" b="0" i="0" u="sng" dirty="0">
              <a:latin typeface="Frutiger" panose="020B0602020204020204" pitchFamily="34" charset="0"/>
            </a:rPr>
            <a:t>Resourcing</a:t>
          </a:r>
          <a:endParaRPr lang="en-GB" sz="1200" u="sng" dirty="0">
            <a:latin typeface="Frutiger" panose="020B0602020204020204" pitchFamily="34" charset="0"/>
          </a:endParaRPr>
        </a:p>
      </dgm:t>
    </dgm:pt>
    <dgm:pt modelId="{874E1D78-69F7-4AEE-A07D-4D3651D4C4AB}" type="parTrans" cxnId="{3ADDB5D5-778B-4ADC-8005-2FF8111709C5}">
      <dgm:prSet/>
      <dgm:spPr/>
      <dgm:t>
        <a:bodyPr/>
        <a:lstStyle/>
        <a:p>
          <a:endParaRPr lang="en-GB"/>
        </a:p>
      </dgm:t>
    </dgm:pt>
    <dgm:pt modelId="{205A1199-D5C3-4788-92D3-9499E4CDB926}" type="sibTrans" cxnId="{3ADDB5D5-778B-4ADC-8005-2FF8111709C5}">
      <dgm:prSet/>
      <dgm:spPr/>
      <dgm:t>
        <a:bodyPr/>
        <a:lstStyle/>
        <a:p>
          <a:endParaRPr lang="en-GB"/>
        </a:p>
      </dgm:t>
    </dgm:pt>
    <dgm:pt modelId="{077866F3-20C7-4985-9251-DF1B3CCF0062}">
      <dgm:prSet custT="1"/>
      <dgm:spPr>
        <a:solidFill>
          <a:srgbClr val="006747"/>
        </a:solidFill>
      </dgm:spPr>
      <dgm:t>
        <a:bodyPr/>
        <a:lstStyle/>
        <a:p>
          <a:r>
            <a:rPr lang="en-GB" sz="1200" u="sng" dirty="0">
              <a:latin typeface="Frutiger" panose="020B0602020204020204" pitchFamily="34" charset="0"/>
            </a:rPr>
            <a:t>Development</a:t>
          </a:r>
        </a:p>
      </dgm:t>
    </dgm:pt>
    <dgm:pt modelId="{A6ADE719-76F4-4C5F-B8E2-9019EE1C59DF}" type="parTrans" cxnId="{06F7EC23-52B4-46F1-9095-984089C0BBFC}">
      <dgm:prSet/>
      <dgm:spPr/>
      <dgm:t>
        <a:bodyPr/>
        <a:lstStyle/>
        <a:p>
          <a:endParaRPr lang="en-GB"/>
        </a:p>
      </dgm:t>
    </dgm:pt>
    <dgm:pt modelId="{82934E6A-522F-4FFA-95FD-39E6DAF3BD1F}" type="sibTrans" cxnId="{06F7EC23-52B4-46F1-9095-984089C0BBFC}">
      <dgm:prSet/>
      <dgm:spPr/>
      <dgm:t>
        <a:bodyPr/>
        <a:lstStyle/>
        <a:p>
          <a:endParaRPr lang="en-GB"/>
        </a:p>
      </dgm:t>
    </dgm:pt>
    <dgm:pt modelId="{AAFE11A1-29E3-473E-ACD7-7A66E899B3FA}">
      <dgm:prSet custT="1"/>
      <dgm:spPr>
        <a:solidFill>
          <a:srgbClr val="006747"/>
        </a:solidFill>
      </dgm:spPr>
      <dgm:t>
        <a:bodyPr/>
        <a:lstStyle/>
        <a:p>
          <a:pPr>
            <a:buNone/>
          </a:pPr>
          <a:r>
            <a:rPr lang="en-GB" sz="1200" u="sng" dirty="0">
              <a:latin typeface="Frutiger" panose="020B0602020204020204" pitchFamily="34" charset="0"/>
            </a:rPr>
            <a:t>Health &amp; Wellbeing</a:t>
          </a:r>
        </a:p>
      </dgm:t>
    </dgm:pt>
    <dgm:pt modelId="{729216D6-58ED-4DA6-8E82-2D8952DB962C}" type="parTrans" cxnId="{2D7A28CA-3630-4967-B211-0F84AC1288CA}">
      <dgm:prSet/>
      <dgm:spPr/>
      <dgm:t>
        <a:bodyPr/>
        <a:lstStyle/>
        <a:p>
          <a:endParaRPr lang="en-GB"/>
        </a:p>
      </dgm:t>
    </dgm:pt>
    <dgm:pt modelId="{0F26B86F-6FC5-4FA5-BB9B-73B140C89D06}" type="sibTrans" cxnId="{2D7A28CA-3630-4967-B211-0F84AC1288CA}">
      <dgm:prSet/>
      <dgm:spPr/>
      <dgm:t>
        <a:bodyPr/>
        <a:lstStyle/>
        <a:p>
          <a:endParaRPr lang="en-GB"/>
        </a:p>
      </dgm:t>
    </dgm:pt>
    <dgm:pt modelId="{FBB6649F-5C3F-475E-8EE3-7D5B1564000F}">
      <dgm:prSet custT="1"/>
      <dgm:spPr>
        <a:solidFill>
          <a:srgbClr val="78E620"/>
        </a:solidFill>
      </dgm:spPr>
      <dgm:t>
        <a:bodyPr/>
        <a:lstStyle/>
        <a:p>
          <a:r>
            <a:rPr lang="en-GB" sz="1200" dirty="0">
              <a:latin typeface="Frutiger" panose="020B0602020204020204" pitchFamily="34" charset="0"/>
            </a:rPr>
            <a:t>Staffing, mix and volume</a:t>
          </a:r>
        </a:p>
      </dgm:t>
    </dgm:pt>
    <dgm:pt modelId="{74C1A1B7-BB06-4F31-A861-DADA5FEDAECD}" type="parTrans" cxnId="{525E8CA6-EF47-4682-AB70-0EFEE3312B46}">
      <dgm:prSet/>
      <dgm:spPr/>
      <dgm:t>
        <a:bodyPr/>
        <a:lstStyle/>
        <a:p>
          <a:endParaRPr lang="en-GB"/>
        </a:p>
      </dgm:t>
    </dgm:pt>
    <dgm:pt modelId="{83A79E01-2238-4510-9233-CC64A47CB7C1}" type="sibTrans" cxnId="{525E8CA6-EF47-4682-AB70-0EFEE3312B46}">
      <dgm:prSet/>
      <dgm:spPr/>
      <dgm:t>
        <a:bodyPr/>
        <a:lstStyle/>
        <a:p>
          <a:endParaRPr lang="en-GB"/>
        </a:p>
      </dgm:t>
    </dgm:pt>
    <dgm:pt modelId="{C2C61AA4-B340-4E58-9689-D62F080CFAE3}">
      <dgm:prSet custT="1"/>
      <dgm:spPr>
        <a:solidFill>
          <a:srgbClr val="78E620"/>
        </a:solidFill>
      </dgm:spPr>
      <dgm:t>
        <a:bodyPr/>
        <a:lstStyle/>
        <a:p>
          <a:r>
            <a:rPr lang="en-GB" sz="1200" dirty="0">
              <a:latin typeface="Frutiger" panose="020B0602020204020204" pitchFamily="34" charset="0"/>
            </a:rPr>
            <a:t>Retention of valued staff</a:t>
          </a:r>
        </a:p>
      </dgm:t>
    </dgm:pt>
    <dgm:pt modelId="{3A932E48-A8ED-4A5B-8257-2B81E0AA4F29}" type="parTrans" cxnId="{7A4C4D43-B6C4-42A4-885F-F6951077067C}">
      <dgm:prSet/>
      <dgm:spPr/>
      <dgm:t>
        <a:bodyPr/>
        <a:lstStyle/>
        <a:p>
          <a:endParaRPr lang="en-GB"/>
        </a:p>
      </dgm:t>
    </dgm:pt>
    <dgm:pt modelId="{4780EEC3-4C84-4015-BCDC-4B3E3A9B8313}" type="sibTrans" cxnId="{7A4C4D43-B6C4-42A4-885F-F6951077067C}">
      <dgm:prSet/>
      <dgm:spPr/>
      <dgm:t>
        <a:bodyPr/>
        <a:lstStyle/>
        <a:p>
          <a:endParaRPr lang="en-GB"/>
        </a:p>
      </dgm:t>
    </dgm:pt>
    <dgm:pt modelId="{BEFDD2D3-790C-4267-A33F-B87BBF3FA0CF}">
      <dgm:prSet custT="1"/>
      <dgm:spPr>
        <a:solidFill>
          <a:srgbClr val="78E620"/>
        </a:solidFill>
      </dgm:spPr>
      <dgm:t>
        <a:bodyPr/>
        <a:lstStyle/>
        <a:p>
          <a:r>
            <a:rPr lang="en-GB" sz="1200" dirty="0">
              <a:latin typeface="Frutiger" panose="020B0602020204020204" pitchFamily="34" charset="0"/>
            </a:rPr>
            <a:t>Too much overtime </a:t>
          </a:r>
        </a:p>
      </dgm:t>
    </dgm:pt>
    <dgm:pt modelId="{014652F2-CA06-48A1-AAB2-9C8616306372}" type="parTrans" cxnId="{51332C10-ABB8-4320-9AC7-4C3E85D65CF7}">
      <dgm:prSet/>
      <dgm:spPr/>
      <dgm:t>
        <a:bodyPr/>
        <a:lstStyle/>
        <a:p>
          <a:endParaRPr lang="en-GB"/>
        </a:p>
      </dgm:t>
    </dgm:pt>
    <dgm:pt modelId="{E6F7A9DF-F45D-4242-8895-F2975F302530}" type="sibTrans" cxnId="{51332C10-ABB8-4320-9AC7-4C3E85D65CF7}">
      <dgm:prSet/>
      <dgm:spPr/>
      <dgm:t>
        <a:bodyPr/>
        <a:lstStyle/>
        <a:p>
          <a:endParaRPr lang="en-GB"/>
        </a:p>
      </dgm:t>
    </dgm:pt>
    <dgm:pt modelId="{A82C127B-B4EB-45AC-A1A1-660A8D720E1D}">
      <dgm:prSet custT="1"/>
      <dgm:spPr>
        <a:solidFill>
          <a:srgbClr val="78E620"/>
        </a:solidFill>
      </dgm:spPr>
      <dgm:t>
        <a:bodyPr/>
        <a:lstStyle/>
        <a:p>
          <a:r>
            <a:rPr lang="en-GB" sz="1200" dirty="0">
              <a:latin typeface="Frutiger" panose="020B0602020204020204" pitchFamily="34" charset="0"/>
            </a:rPr>
            <a:t>Not enough time to do training</a:t>
          </a:r>
        </a:p>
      </dgm:t>
    </dgm:pt>
    <dgm:pt modelId="{5C07AF33-5A25-491C-A123-21FADE4FC21A}" type="parTrans" cxnId="{56CE4297-A951-4EDB-802D-36307F03DA92}">
      <dgm:prSet/>
      <dgm:spPr/>
      <dgm:t>
        <a:bodyPr/>
        <a:lstStyle/>
        <a:p>
          <a:endParaRPr lang="en-GB"/>
        </a:p>
      </dgm:t>
    </dgm:pt>
    <dgm:pt modelId="{DC30E132-EF8D-439A-AD86-F42139AA698B}" type="sibTrans" cxnId="{56CE4297-A951-4EDB-802D-36307F03DA92}">
      <dgm:prSet/>
      <dgm:spPr/>
      <dgm:t>
        <a:bodyPr/>
        <a:lstStyle/>
        <a:p>
          <a:endParaRPr lang="en-GB"/>
        </a:p>
      </dgm:t>
    </dgm:pt>
    <dgm:pt modelId="{46693EF6-5657-43BA-A0DE-445DB1BD4277}">
      <dgm:prSet custT="1"/>
      <dgm:spPr>
        <a:solidFill>
          <a:srgbClr val="006747"/>
        </a:solidFill>
      </dgm:spPr>
      <dgm:t>
        <a:bodyPr/>
        <a:lstStyle/>
        <a:p>
          <a:r>
            <a:rPr lang="en-US" sz="1200" b="0" i="0" u="sng" dirty="0">
              <a:latin typeface="Frutiger" panose="020B0602020204020204" pitchFamily="34" charset="0"/>
            </a:rPr>
            <a:t>My Job</a:t>
          </a:r>
          <a:endParaRPr lang="en-GB" sz="1200" u="sng" dirty="0">
            <a:latin typeface="Frutiger" panose="020B0602020204020204" pitchFamily="34" charset="0"/>
          </a:endParaRPr>
        </a:p>
      </dgm:t>
    </dgm:pt>
    <dgm:pt modelId="{A8FCCF70-AD0B-4A4B-ACB5-A9DAC3A84075}" type="parTrans" cxnId="{6055DB99-B221-4287-881A-7ECC748862D7}">
      <dgm:prSet/>
      <dgm:spPr/>
      <dgm:t>
        <a:bodyPr/>
        <a:lstStyle/>
        <a:p>
          <a:endParaRPr lang="en-GB"/>
        </a:p>
      </dgm:t>
    </dgm:pt>
    <dgm:pt modelId="{06D3B010-14F8-40FB-BC9B-907E85A899BF}" type="sibTrans" cxnId="{6055DB99-B221-4287-881A-7ECC748862D7}">
      <dgm:prSet/>
      <dgm:spPr/>
      <dgm:t>
        <a:bodyPr/>
        <a:lstStyle/>
        <a:p>
          <a:endParaRPr lang="en-GB"/>
        </a:p>
      </dgm:t>
    </dgm:pt>
    <dgm:pt modelId="{9F642F34-06B6-480A-8E05-C0FAF7B91C40}">
      <dgm:prSet custT="1"/>
      <dgm:spPr>
        <a:solidFill>
          <a:srgbClr val="78E620"/>
        </a:solidFill>
      </dgm:spPr>
      <dgm:t>
        <a:bodyPr/>
        <a:lstStyle/>
        <a:p>
          <a:r>
            <a:rPr lang="en-GB" sz="1200" dirty="0">
              <a:latin typeface="Frutiger" panose="020B0602020204020204" pitchFamily="34" charset="0"/>
            </a:rPr>
            <a:t>Lack ability to make Improvements</a:t>
          </a:r>
        </a:p>
      </dgm:t>
    </dgm:pt>
    <dgm:pt modelId="{02BC85A2-E875-48ED-B25F-D28A71A7B999}" type="parTrans" cxnId="{742D8CC3-1793-427C-8451-0C141EB5FAA3}">
      <dgm:prSet/>
      <dgm:spPr/>
      <dgm:t>
        <a:bodyPr/>
        <a:lstStyle/>
        <a:p>
          <a:endParaRPr lang="en-GB"/>
        </a:p>
      </dgm:t>
    </dgm:pt>
    <dgm:pt modelId="{648C8D7E-0D10-4EFE-B662-724B37D31B06}" type="sibTrans" cxnId="{742D8CC3-1793-427C-8451-0C141EB5FAA3}">
      <dgm:prSet/>
      <dgm:spPr/>
      <dgm:t>
        <a:bodyPr/>
        <a:lstStyle/>
        <a:p>
          <a:endParaRPr lang="en-GB"/>
        </a:p>
      </dgm:t>
    </dgm:pt>
    <dgm:pt modelId="{E8A48447-60B4-4126-B86E-63BD1ED06A5E}">
      <dgm:prSet custT="1"/>
      <dgm:spPr>
        <a:solidFill>
          <a:srgbClr val="78E620"/>
        </a:solidFill>
      </dgm:spPr>
      <dgm:t>
        <a:bodyPr/>
        <a:lstStyle/>
        <a:p>
          <a:r>
            <a:rPr lang="en-GB" sz="1200" dirty="0">
              <a:latin typeface="Frutiger" panose="020B0602020204020204" pitchFamily="34" charset="0"/>
            </a:rPr>
            <a:t>Don’t feel trusted to do my job</a:t>
          </a:r>
        </a:p>
      </dgm:t>
    </dgm:pt>
    <dgm:pt modelId="{3745F282-DA10-4CDC-A205-802E4E3D8DA0}" type="parTrans" cxnId="{40EE7C66-00E1-4187-A923-BF654DC4884D}">
      <dgm:prSet/>
      <dgm:spPr/>
      <dgm:t>
        <a:bodyPr/>
        <a:lstStyle/>
        <a:p>
          <a:endParaRPr lang="en-GB"/>
        </a:p>
      </dgm:t>
    </dgm:pt>
    <dgm:pt modelId="{C1019BA7-EE4D-43E7-9C4E-3395E6060B9C}" type="sibTrans" cxnId="{40EE7C66-00E1-4187-A923-BF654DC4884D}">
      <dgm:prSet/>
      <dgm:spPr/>
      <dgm:t>
        <a:bodyPr/>
        <a:lstStyle/>
        <a:p>
          <a:endParaRPr lang="en-GB"/>
        </a:p>
      </dgm:t>
    </dgm:pt>
    <dgm:pt modelId="{F925046B-A628-4BF6-895C-29356BE53C3A}">
      <dgm:prSet custT="1"/>
      <dgm:spPr>
        <a:solidFill>
          <a:srgbClr val="78E620"/>
        </a:solidFill>
      </dgm:spPr>
      <dgm:t>
        <a:bodyPr/>
        <a:lstStyle/>
        <a:p>
          <a:r>
            <a:rPr lang="en-GB" sz="1200" dirty="0">
              <a:latin typeface="Frutiger" panose="020B0602020204020204" pitchFamily="34" charset="0"/>
            </a:rPr>
            <a:t>Exhausted Staff</a:t>
          </a:r>
        </a:p>
      </dgm:t>
    </dgm:pt>
    <dgm:pt modelId="{98685CBA-D880-4FAB-8ED2-2D88FDEB86A9}" type="parTrans" cxnId="{A00335EE-1BAC-4FE0-9C4A-9FE3E806DC46}">
      <dgm:prSet/>
      <dgm:spPr/>
      <dgm:t>
        <a:bodyPr/>
        <a:lstStyle/>
        <a:p>
          <a:endParaRPr lang="en-GB"/>
        </a:p>
      </dgm:t>
    </dgm:pt>
    <dgm:pt modelId="{839B5483-7B03-4FB3-B84C-0F75E523E346}" type="sibTrans" cxnId="{A00335EE-1BAC-4FE0-9C4A-9FE3E806DC46}">
      <dgm:prSet/>
      <dgm:spPr/>
      <dgm:t>
        <a:bodyPr/>
        <a:lstStyle/>
        <a:p>
          <a:endParaRPr lang="en-GB"/>
        </a:p>
      </dgm:t>
    </dgm:pt>
    <dgm:pt modelId="{46CE0305-64FB-46FA-AE42-DA2F0C288B3B}">
      <dgm:prSet custT="1"/>
      <dgm:spPr>
        <a:solidFill>
          <a:srgbClr val="78E620"/>
        </a:solidFill>
      </dgm:spPr>
      <dgm:t>
        <a:bodyPr/>
        <a:lstStyle/>
        <a:p>
          <a:r>
            <a:rPr lang="en-GB" sz="1200" dirty="0">
              <a:latin typeface="Frutiger" panose="020B0602020204020204" pitchFamily="34" charset="0"/>
            </a:rPr>
            <a:t>Working out of area / Unable to take  breaks</a:t>
          </a:r>
        </a:p>
      </dgm:t>
    </dgm:pt>
    <dgm:pt modelId="{0FB408EC-714A-42CC-A047-2A81B4B78016}" type="parTrans" cxnId="{58B3C883-CBF8-4EFF-ADA1-B957BC0EC134}">
      <dgm:prSet/>
      <dgm:spPr/>
      <dgm:t>
        <a:bodyPr/>
        <a:lstStyle/>
        <a:p>
          <a:endParaRPr lang="en-GB"/>
        </a:p>
      </dgm:t>
    </dgm:pt>
    <dgm:pt modelId="{B07A9246-9E2C-4005-825E-A1589B11AC6D}" type="sibTrans" cxnId="{58B3C883-CBF8-4EFF-ADA1-B957BC0EC134}">
      <dgm:prSet/>
      <dgm:spPr/>
      <dgm:t>
        <a:bodyPr/>
        <a:lstStyle/>
        <a:p>
          <a:endParaRPr lang="en-GB"/>
        </a:p>
      </dgm:t>
    </dgm:pt>
    <dgm:pt modelId="{CB95FA4D-FADC-4573-96DA-CE34C4C21DCB}">
      <dgm:prSet custT="1"/>
      <dgm:spPr>
        <a:solidFill>
          <a:srgbClr val="006747"/>
        </a:solidFill>
      </dgm:spPr>
      <dgm:t>
        <a:bodyPr/>
        <a:lstStyle/>
        <a:p>
          <a:r>
            <a:rPr lang="en-GB" sz="1200" u="sng" dirty="0">
              <a:latin typeface="Frutiger" panose="020B0602020204020204" pitchFamily="34" charset="0"/>
            </a:rPr>
            <a:t>Equality Diversity &amp; inclusion</a:t>
          </a:r>
        </a:p>
      </dgm:t>
    </dgm:pt>
    <dgm:pt modelId="{05898B61-A396-46C5-9CB3-1C3D17E568F5}" type="parTrans" cxnId="{A94BA15C-9209-4E89-843A-8E8EE8764340}">
      <dgm:prSet/>
      <dgm:spPr/>
      <dgm:t>
        <a:bodyPr/>
        <a:lstStyle/>
        <a:p>
          <a:endParaRPr lang="en-GB"/>
        </a:p>
      </dgm:t>
    </dgm:pt>
    <dgm:pt modelId="{501F6E09-4230-4056-80F9-8A1D1D331B93}" type="sibTrans" cxnId="{A94BA15C-9209-4E89-843A-8E8EE8764340}">
      <dgm:prSet/>
      <dgm:spPr/>
      <dgm:t>
        <a:bodyPr/>
        <a:lstStyle/>
        <a:p>
          <a:endParaRPr lang="en-GB"/>
        </a:p>
      </dgm:t>
    </dgm:pt>
    <dgm:pt modelId="{338EAEE5-DB60-41FC-BBAC-84DB9F76E005}">
      <dgm:prSet custT="1"/>
      <dgm:spPr>
        <a:solidFill>
          <a:srgbClr val="78E620"/>
        </a:solidFill>
      </dgm:spPr>
      <dgm:t>
        <a:bodyPr/>
        <a:lstStyle/>
        <a:p>
          <a:r>
            <a:rPr lang="en-GB" sz="1200" dirty="0">
              <a:latin typeface="Frutiger" panose="020B0602020204020204" pitchFamily="34" charset="0"/>
            </a:rPr>
            <a:t>Lack of Dignity at Work</a:t>
          </a:r>
        </a:p>
      </dgm:t>
    </dgm:pt>
    <dgm:pt modelId="{49A489C8-438E-4AE4-8E32-2627F4CE33EC}" type="parTrans" cxnId="{A05FD729-F452-4AD7-A282-2B10C35CB08A}">
      <dgm:prSet/>
      <dgm:spPr/>
      <dgm:t>
        <a:bodyPr/>
        <a:lstStyle/>
        <a:p>
          <a:endParaRPr lang="en-GB"/>
        </a:p>
      </dgm:t>
    </dgm:pt>
    <dgm:pt modelId="{45DD3218-B2D6-44F4-B61E-7CA26502BB7A}" type="sibTrans" cxnId="{A05FD729-F452-4AD7-A282-2B10C35CB08A}">
      <dgm:prSet/>
      <dgm:spPr/>
      <dgm:t>
        <a:bodyPr/>
        <a:lstStyle/>
        <a:p>
          <a:endParaRPr lang="en-GB"/>
        </a:p>
      </dgm:t>
    </dgm:pt>
    <dgm:pt modelId="{CAD7F938-CD8B-4195-8559-D2994E688F99}">
      <dgm:prSet custT="1"/>
      <dgm:spPr>
        <a:solidFill>
          <a:srgbClr val="78E620"/>
        </a:solidFill>
      </dgm:spPr>
      <dgm:t>
        <a:bodyPr/>
        <a:lstStyle/>
        <a:p>
          <a:r>
            <a:rPr lang="en-GB" sz="1200" dirty="0">
              <a:latin typeface="Frutiger" panose="020B0602020204020204" pitchFamily="34" charset="0"/>
            </a:rPr>
            <a:t>Don’t always work as one Team</a:t>
          </a:r>
        </a:p>
      </dgm:t>
    </dgm:pt>
    <dgm:pt modelId="{44969ACC-F0B7-402A-821B-A8DE20887D05}" type="parTrans" cxnId="{8B25E55F-4482-4876-AFBF-02F2539C690E}">
      <dgm:prSet/>
      <dgm:spPr/>
      <dgm:t>
        <a:bodyPr/>
        <a:lstStyle/>
        <a:p>
          <a:endParaRPr lang="en-GB"/>
        </a:p>
      </dgm:t>
    </dgm:pt>
    <dgm:pt modelId="{55E871B1-1CA1-4DB4-9846-E68E5C3F62E0}" type="sibTrans" cxnId="{8B25E55F-4482-4876-AFBF-02F2539C690E}">
      <dgm:prSet/>
      <dgm:spPr/>
      <dgm:t>
        <a:bodyPr/>
        <a:lstStyle/>
        <a:p>
          <a:endParaRPr lang="en-GB"/>
        </a:p>
      </dgm:t>
    </dgm:pt>
    <dgm:pt modelId="{17C2AF18-DC28-49EC-A677-8F02C640C5A1}">
      <dgm:prSet custT="1"/>
      <dgm:spPr>
        <a:solidFill>
          <a:srgbClr val="78E620"/>
        </a:solidFill>
      </dgm:spPr>
      <dgm:t>
        <a:bodyPr/>
        <a:lstStyle/>
        <a:p>
          <a:r>
            <a:rPr lang="en-GB" sz="1200" dirty="0">
              <a:latin typeface="Frutiger" panose="020B0602020204020204" pitchFamily="34" charset="0"/>
            </a:rPr>
            <a:t>Not safe from bullying &amp; harassment</a:t>
          </a:r>
        </a:p>
      </dgm:t>
    </dgm:pt>
    <dgm:pt modelId="{1519AD99-F8C0-4056-9A0D-910E9212C907}" type="parTrans" cxnId="{CD95D9B2-210E-4098-82F5-523BE3E66A63}">
      <dgm:prSet/>
      <dgm:spPr/>
      <dgm:t>
        <a:bodyPr/>
        <a:lstStyle/>
        <a:p>
          <a:endParaRPr lang="en-GB"/>
        </a:p>
      </dgm:t>
    </dgm:pt>
    <dgm:pt modelId="{ACA99BA1-496F-4361-8590-503AE092D035}" type="sibTrans" cxnId="{CD95D9B2-210E-4098-82F5-523BE3E66A63}">
      <dgm:prSet/>
      <dgm:spPr/>
      <dgm:t>
        <a:bodyPr/>
        <a:lstStyle/>
        <a:p>
          <a:endParaRPr lang="en-GB"/>
        </a:p>
      </dgm:t>
    </dgm:pt>
    <dgm:pt modelId="{7CCC2D06-6AFB-4201-A046-E703B6676CBA}">
      <dgm:prSet custT="1"/>
      <dgm:spPr>
        <a:solidFill>
          <a:srgbClr val="78E620"/>
        </a:solidFill>
      </dgm:spPr>
      <dgm:t>
        <a:bodyPr/>
        <a:lstStyle/>
        <a:p>
          <a:r>
            <a:rPr lang="en-GB" sz="1200" dirty="0">
              <a:latin typeface="Frutiger" panose="020B0602020204020204" pitchFamily="34" charset="0"/>
            </a:rPr>
            <a:t>Mental &amp; Physical illness</a:t>
          </a:r>
        </a:p>
      </dgm:t>
    </dgm:pt>
    <dgm:pt modelId="{C26B2928-BA20-48AB-879C-8781C17E0F14}" type="parTrans" cxnId="{F94A4483-EA35-49E9-BA62-BE4C28186438}">
      <dgm:prSet/>
      <dgm:spPr/>
      <dgm:t>
        <a:bodyPr/>
        <a:lstStyle/>
        <a:p>
          <a:endParaRPr lang="en-GB"/>
        </a:p>
      </dgm:t>
    </dgm:pt>
    <dgm:pt modelId="{019379E3-0A10-4607-B998-0A837151E641}" type="sibTrans" cxnId="{F94A4483-EA35-49E9-BA62-BE4C28186438}">
      <dgm:prSet/>
      <dgm:spPr/>
      <dgm:t>
        <a:bodyPr/>
        <a:lstStyle/>
        <a:p>
          <a:endParaRPr lang="en-GB"/>
        </a:p>
      </dgm:t>
    </dgm:pt>
    <dgm:pt modelId="{9B404D1B-E190-49C8-B952-C1AEAAE9AF83}">
      <dgm:prSet custT="1"/>
      <dgm:spPr>
        <a:solidFill>
          <a:srgbClr val="78E620"/>
        </a:solidFill>
      </dgm:spPr>
      <dgm:t>
        <a:bodyPr/>
        <a:lstStyle/>
        <a:p>
          <a:r>
            <a:rPr lang="en-GB" sz="1200" dirty="0">
              <a:latin typeface="Frutiger" panose="020B0602020204020204" pitchFamily="34" charset="0"/>
            </a:rPr>
            <a:t>Not psychologically safe</a:t>
          </a:r>
        </a:p>
      </dgm:t>
    </dgm:pt>
    <dgm:pt modelId="{D841FA2C-91C1-406D-ACA2-1CD11951B9E1}" type="parTrans" cxnId="{F15029F9-0E20-4BB0-92FD-CB552EA6606C}">
      <dgm:prSet/>
      <dgm:spPr/>
      <dgm:t>
        <a:bodyPr/>
        <a:lstStyle/>
        <a:p>
          <a:endParaRPr lang="en-GB"/>
        </a:p>
      </dgm:t>
    </dgm:pt>
    <dgm:pt modelId="{FED2D170-0DD3-4F55-B86C-27183442360C}" type="sibTrans" cxnId="{F15029F9-0E20-4BB0-92FD-CB552EA6606C}">
      <dgm:prSet/>
      <dgm:spPr/>
      <dgm:t>
        <a:bodyPr/>
        <a:lstStyle/>
        <a:p>
          <a:endParaRPr lang="en-GB"/>
        </a:p>
      </dgm:t>
    </dgm:pt>
    <dgm:pt modelId="{B0AFF7AB-C3EC-4843-B304-427F8AEF0DD7}">
      <dgm:prSet custT="1"/>
      <dgm:spPr>
        <a:solidFill>
          <a:srgbClr val="78E620"/>
        </a:solidFill>
      </dgm:spPr>
      <dgm:t>
        <a:bodyPr/>
        <a:lstStyle/>
        <a:p>
          <a:r>
            <a:rPr lang="en-GB" sz="1200" dirty="0">
              <a:latin typeface="Frutiger" panose="020B0602020204020204" pitchFamily="34" charset="0"/>
            </a:rPr>
            <a:t>Lacking a Voice</a:t>
          </a:r>
        </a:p>
      </dgm:t>
    </dgm:pt>
    <dgm:pt modelId="{402D8FF2-2468-4C1B-9844-10A863D915B9}" type="parTrans" cxnId="{8624B295-7703-4BA0-A501-AE1497DC2DB4}">
      <dgm:prSet/>
      <dgm:spPr/>
      <dgm:t>
        <a:bodyPr/>
        <a:lstStyle/>
        <a:p>
          <a:endParaRPr lang="en-GB"/>
        </a:p>
      </dgm:t>
    </dgm:pt>
    <dgm:pt modelId="{2BA12F62-5A1F-46B0-BFEE-E5463C39737E}" type="sibTrans" cxnId="{8624B295-7703-4BA0-A501-AE1497DC2DB4}">
      <dgm:prSet/>
      <dgm:spPr/>
      <dgm:t>
        <a:bodyPr/>
        <a:lstStyle/>
        <a:p>
          <a:endParaRPr lang="en-GB"/>
        </a:p>
      </dgm:t>
    </dgm:pt>
    <dgm:pt modelId="{36DD2E1E-4BD3-4B17-92C4-1F0B58CE11C2}">
      <dgm:prSet custT="1"/>
      <dgm:spPr>
        <a:solidFill>
          <a:srgbClr val="78E620"/>
        </a:solidFill>
      </dgm:spPr>
      <dgm:t>
        <a:bodyPr/>
        <a:lstStyle/>
        <a:p>
          <a:r>
            <a:rPr lang="en-GB" sz="1200" dirty="0">
              <a:latin typeface="Frutiger" panose="020B0602020204020204" pitchFamily="34" charset="0"/>
            </a:rPr>
            <a:t>Lack a defined career path</a:t>
          </a:r>
        </a:p>
      </dgm:t>
    </dgm:pt>
    <dgm:pt modelId="{902D3CCB-F576-4061-A479-B6CB81F5EF02}" type="sibTrans" cxnId="{87EE8E3E-8E16-4930-9429-49CA1622F171}">
      <dgm:prSet/>
      <dgm:spPr/>
      <dgm:t>
        <a:bodyPr/>
        <a:lstStyle/>
        <a:p>
          <a:endParaRPr lang="en-GB"/>
        </a:p>
      </dgm:t>
    </dgm:pt>
    <dgm:pt modelId="{85818718-3A90-43ED-A7FF-8EC5FBE66C89}" type="parTrans" cxnId="{87EE8E3E-8E16-4930-9429-49CA1622F171}">
      <dgm:prSet/>
      <dgm:spPr/>
      <dgm:t>
        <a:bodyPr/>
        <a:lstStyle/>
        <a:p>
          <a:endParaRPr lang="en-GB"/>
        </a:p>
      </dgm:t>
    </dgm:pt>
    <dgm:pt modelId="{95367D65-48A3-4836-8C54-5BF38FB3B6BE}">
      <dgm:prSet custT="1"/>
      <dgm:spPr>
        <a:solidFill>
          <a:srgbClr val="78E620"/>
        </a:solidFill>
      </dgm:spPr>
      <dgm:t>
        <a:bodyPr/>
        <a:lstStyle/>
        <a:p>
          <a:r>
            <a:rPr lang="en-GB" sz="1200" dirty="0">
              <a:latin typeface="Frutiger" panose="020B0602020204020204" pitchFamily="34" charset="0"/>
            </a:rPr>
            <a:t>Use of capable mentor</a:t>
          </a:r>
        </a:p>
      </dgm:t>
    </dgm:pt>
    <dgm:pt modelId="{63A0AF83-0659-44E6-96D9-D4E6BF4A6FD0}" type="sibTrans" cxnId="{29608378-60E4-41BD-8D04-DACBE6257E85}">
      <dgm:prSet/>
      <dgm:spPr/>
      <dgm:t>
        <a:bodyPr/>
        <a:lstStyle/>
        <a:p>
          <a:endParaRPr lang="en-GB"/>
        </a:p>
      </dgm:t>
    </dgm:pt>
    <dgm:pt modelId="{091EE653-E82E-4029-91A7-B285EE294EB3}" type="parTrans" cxnId="{29608378-60E4-41BD-8D04-DACBE6257E85}">
      <dgm:prSet/>
      <dgm:spPr/>
      <dgm:t>
        <a:bodyPr/>
        <a:lstStyle/>
        <a:p>
          <a:endParaRPr lang="en-GB"/>
        </a:p>
      </dgm:t>
    </dgm:pt>
    <dgm:pt modelId="{85E52F6B-0988-4A4E-80BE-98FC7D6DA17B}">
      <dgm:prSet custT="1"/>
      <dgm:spPr>
        <a:solidFill>
          <a:srgbClr val="78E620"/>
        </a:solidFill>
      </dgm:spPr>
      <dgm:t>
        <a:bodyPr/>
        <a:lstStyle/>
        <a:p>
          <a:r>
            <a:rPr lang="en-GB" sz="1200" dirty="0">
              <a:latin typeface="Frutiger" panose="020B0602020204020204" pitchFamily="34" charset="0"/>
            </a:rPr>
            <a:t>Inability to take opportunities</a:t>
          </a:r>
        </a:p>
      </dgm:t>
    </dgm:pt>
    <dgm:pt modelId="{8CC4510B-6ED2-4547-9997-750932FC0EAF}" type="sibTrans" cxnId="{8A8F77E8-1932-4B9F-BB6E-0614763F36E1}">
      <dgm:prSet/>
      <dgm:spPr/>
      <dgm:t>
        <a:bodyPr/>
        <a:lstStyle/>
        <a:p>
          <a:endParaRPr lang="en-GB"/>
        </a:p>
      </dgm:t>
    </dgm:pt>
    <dgm:pt modelId="{254E2B95-6C06-421F-B953-88F0AE09A438}" type="parTrans" cxnId="{8A8F77E8-1932-4B9F-BB6E-0614763F36E1}">
      <dgm:prSet/>
      <dgm:spPr/>
      <dgm:t>
        <a:bodyPr/>
        <a:lstStyle/>
        <a:p>
          <a:endParaRPr lang="en-GB"/>
        </a:p>
      </dgm:t>
    </dgm:pt>
    <dgm:pt modelId="{B44D1657-A681-4AD2-943C-ADEAF8AD2397}">
      <dgm:prSet custT="1"/>
      <dgm:spPr>
        <a:solidFill>
          <a:srgbClr val="78E620"/>
        </a:solidFill>
      </dgm:spPr>
      <dgm:t>
        <a:bodyPr/>
        <a:lstStyle/>
        <a:p>
          <a:r>
            <a:rPr lang="en-GB" sz="1200" dirty="0">
              <a:latin typeface="Frutiger" panose="020B0602020204020204" pitchFamily="34" charset="0"/>
            </a:rPr>
            <a:t>Concerns are not heard</a:t>
          </a:r>
        </a:p>
      </dgm:t>
    </dgm:pt>
    <dgm:pt modelId="{1FD6D736-B055-41AC-925F-D6192C97EBBC}" type="parTrans" cxnId="{9BD531BB-DE7B-42C7-9498-CAADDA678E26}">
      <dgm:prSet/>
      <dgm:spPr/>
      <dgm:t>
        <a:bodyPr/>
        <a:lstStyle/>
        <a:p>
          <a:endParaRPr lang="en-GB"/>
        </a:p>
      </dgm:t>
    </dgm:pt>
    <dgm:pt modelId="{AA68AB3E-17FF-4A00-9CCB-82CB5178E46B}" type="sibTrans" cxnId="{9BD531BB-DE7B-42C7-9498-CAADDA678E26}">
      <dgm:prSet/>
      <dgm:spPr/>
      <dgm:t>
        <a:bodyPr/>
        <a:lstStyle/>
        <a:p>
          <a:endParaRPr lang="en-GB"/>
        </a:p>
      </dgm:t>
    </dgm:pt>
    <dgm:pt modelId="{A4AF3465-7D12-477E-AFF7-526CA5FD4F75}">
      <dgm:prSet custT="1"/>
      <dgm:spPr>
        <a:solidFill>
          <a:srgbClr val="78E620"/>
        </a:solidFill>
      </dgm:spPr>
      <dgm:t>
        <a:bodyPr/>
        <a:lstStyle/>
        <a:p>
          <a:r>
            <a:rPr lang="en-GB" sz="1200" dirty="0">
              <a:latin typeface="Frutiger" panose="020B0602020204020204" pitchFamily="34" charset="0"/>
            </a:rPr>
            <a:t>Lack regular, meaningful appraisals</a:t>
          </a:r>
        </a:p>
      </dgm:t>
    </dgm:pt>
    <dgm:pt modelId="{EB079ECE-A3A3-4190-9DBB-2BB0E60CFDC2}" type="parTrans" cxnId="{1FF3EBD6-CE1A-46BC-9CAF-96B204575BC2}">
      <dgm:prSet/>
      <dgm:spPr/>
      <dgm:t>
        <a:bodyPr/>
        <a:lstStyle/>
        <a:p>
          <a:endParaRPr lang="en-GB"/>
        </a:p>
      </dgm:t>
    </dgm:pt>
    <dgm:pt modelId="{74B25511-4F09-447A-9838-B549B044CB60}" type="sibTrans" cxnId="{1FF3EBD6-CE1A-46BC-9CAF-96B204575BC2}">
      <dgm:prSet/>
      <dgm:spPr/>
      <dgm:t>
        <a:bodyPr/>
        <a:lstStyle/>
        <a:p>
          <a:endParaRPr lang="en-GB"/>
        </a:p>
      </dgm:t>
    </dgm:pt>
    <dgm:pt modelId="{BF6B8272-0A27-4222-A2F6-D2759FA6E7A0}">
      <dgm:prSet custT="1"/>
      <dgm:spPr>
        <a:solidFill>
          <a:srgbClr val="78E620"/>
        </a:solidFill>
      </dgm:spPr>
      <dgm:t>
        <a:bodyPr/>
        <a:lstStyle/>
        <a:p>
          <a:r>
            <a:rPr lang="en-GB" sz="1200" dirty="0">
              <a:latin typeface="Frutiger" panose="020B0602020204020204" pitchFamily="34" charset="0"/>
            </a:rPr>
            <a:t>Don’t feel supported</a:t>
          </a:r>
        </a:p>
      </dgm:t>
    </dgm:pt>
    <dgm:pt modelId="{3A82FD61-440E-4DB5-9670-5FA0111B83C3}" type="parTrans" cxnId="{B0F6047A-6BB2-4A39-9005-D68D69618E2D}">
      <dgm:prSet/>
      <dgm:spPr/>
      <dgm:t>
        <a:bodyPr/>
        <a:lstStyle/>
        <a:p>
          <a:endParaRPr lang="en-GB"/>
        </a:p>
      </dgm:t>
    </dgm:pt>
    <dgm:pt modelId="{C8B20554-93ED-4136-B4D4-1D80F6556101}" type="sibTrans" cxnId="{B0F6047A-6BB2-4A39-9005-D68D69618E2D}">
      <dgm:prSet/>
      <dgm:spPr/>
      <dgm:t>
        <a:bodyPr/>
        <a:lstStyle/>
        <a:p>
          <a:endParaRPr lang="en-GB"/>
        </a:p>
      </dgm:t>
    </dgm:pt>
    <dgm:pt modelId="{5F77A9CD-F6CF-46A1-90BC-7038299D7289}" type="pres">
      <dgm:prSet presAssocID="{37FD6BEE-FAB3-438D-BFD4-EFA54C0E6FF9}" presName="linear" presStyleCnt="0">
        <dgm:presLayoutVars>
          <dgm:dir/>
          <dgm:animLvl val="lvl"/>
          <dgm:resizeHandles val="exact"/>
        </dgm:presLayoutVars>
      </dgm:prSet>
      <dgm:spPr/>
    </dgm:pt>
    <dgm:pt modelId="{6627D066-9A07-469C-8265-C761EC5EA661}" type="pres">
      <dgm:prSet presAssocID="{5471A70F-68AA-4503-BE38-67D2CC4AE465}" presName="parentLin" presStyleCnt="0"/>
      <dgm:spPr/>
    </dgm:pt>
    <dgm:pt modelId="{6C4AFCFF-EDD5-4BB8-B316-53BD2BBD812E}" type="pres">
      <dgm:prSet presAssocID="{5471A70F-68AA-4503-BE38-67D2CC4AE465}" presName="parentLeftMargin" presStyleLbl="node1" presStyleIdx="0" presStyleCnt="5"/>
      <dgm:spPr/>
    </dgm:pt>
    <dgm:pt modelId="{239A4E45-FAE3-4EEE-B616-F492842014E3}" type="pres">
      <dgm:prSet presAssocID="{5471A70F-68AA-4503-BE38-67D2CC4AE465}" presName="parentText" presStyleLbl="node1" presStyleIdx="0" presStyleCnt="5">
        <dgm:presLayoutVars>
          <dgm:chMax val="0"/>
          <dgm:bulletEnabled val="1"/>
        </dgm:presLayoutVars>
      </dgm:prSet>
      <dgm:spPr/>
    </dgm:pt>
    <dgm:pt modelId="{61DCD162-CEF1-4CF3-A7D8-84CB7752E204}" type="pres">
      <dgm:prSet presAssocID="{5471A70F-68AA-4503-BE38-67D2CC4AE465}" presName="negativeSpace" presStyleCnt="0"/>
      <dgm:spPr/>
    </dgm:pt>
    <dgm:pt modelId="{4BC6C19B-2217-49D9-93FE-034C90A01E29}" type="pres">
      <dgm:prSet presAssocID="{5471A70F-68AA-4503-BE38-67D2CC4AE465}" presName="childText" presStyleLbl="conFgAcc1" presStyleIdx="0" presStyleCnt="5">
        <dgm:presLayoutVars>
          <dgm:bulletEnabled val="1"/>
        </dgm:presLayoutVars>
      </dgm:prSet>
      <dgm:spPr/>
    </dgm:pt>
    <dgm:pt modelId="{E24F711F-E501-4F60-A4D8-2E196B30642E}" type="pres">
      <dgm:prSet presAssocID="{205A1199-D5C3-4788-92D3-9499E4CDB926}" presName="spaceBetweenRectangles" presStyleCnt="0"/>
      <dgm:spPr/>
    </dgm:pt>
    <dgm:pt modelId="{C0E0D31E-7299-42D4-BF8C-00D93A2EB119}" type="pres">
      <dgm:prSet presAssocID="{077866F3-20C7-4985-9251-DF1B3CCF0062}" presName="parentLin" presStyleCnt="0"/>
      <dgm:spPr/>
    </dgm:pt>
    <dgm:pt modelId="{9880AC9F-FF52-4904-AE6D-28178F1F36D3}" type="pres">
      <dgm:prSet presAssocID="{077866F3-20C7-4985-9251-DF1B3CCF0062}" presName="parentLeftMargin" presStyleLbl="node1" presStyleIdx="0" presStyleCnt="5"/>
      <dgm:spPr/>
    </dgm:pt>
    <dgm:pt modelId="{2E8037EB-5A77-4F76-B870-DAB83679BE5F}" type="pres">
      <dgm:prSet presAssocID="{077866F3-20C7-4985-9251-DF1B3CCF0062}" presName="parentText" presStyleLbl="node1" presStyleIdx="1" presStyleCnt="5" custLinFactNeighborY="-10190">
        <dgm:presLayoutVars>
          <dgm:chMax val="0"/>
          <dgm:bulletEnabled val="1"/>
        </dgm:presLayoutVars>
      </dgm:prSet>
      <dgm:spPr/>
    </dgm:pt>
    <dgm:pt modelId="{C2898B3E-7DE9-435E-AF26-24B73E183B58}" type="pres">
      <dgm:prSet presAssocID="{077866F3-20C7-4985-9251-DF1B3CCF0062}" presName="negativeSpace" presStyleCnt="0"/>
      <dgm:spPr/>
    </dgm:pt>
    <dgm:pt modelId="{26C4AD61-25C9-4261-8872-D897D2EBEF82}" type="pres">
      <dgm:prSet presAssocID="{077866F3-20C7-4985-9251-DF1B3CCF0062}" presName="childText" presStyleLbl="conFgAcc1" presStyleIdx="1" presStyleCnt="5" custLinFactNeighborY="-59179">
        <dgm:presLayoutVars>
          <dgm:bulletEnabled val="1"/>
        </dgm:presLayoutVars>
      </dgm:prSet>
      <dgm:spPr/>
    </dgm:pt>
    <dgm:pt modelId="{D0A92596-9380-4ED0-91F3-2250A88A8989}" type="pres">
      <dgm:prSet presAssocID="{82934E6A-522F-4FFA-95FD-39E6DAF3BD1F}" presName="spaceBetweenRectangles" presStyleCnt="0"/>
      <dgm:spPr/>
    </dgm:pt>
    <dgm:pt modelId="{756F50EB-EDDB-4D2F-957E-A646EA0687A6}" type="pres">
      <dgm:prSet presAssocID="{46693EF6-5657-43BA-A0DE-445DB1BD4277}" presName="parentLin" presStyleCnt="0"/>
      <dgm:spPr/>
    </dgm:pt>
    <dgm:pt modelId="{EB1E8C85-4095-4FC4-9EE7-DE8E991CF7EF}" type="pres">
      <dgm:prSet presAssocID="{46693EF6-5657-43BA-A0DE-445DB1BD4277}" presName="parentLeftMargin" presStyleLbl="node1" presStyleIdx="1" presStyleCnt="5"/>
      <dgm:spPr/>
    </dgm:pt>
    <dgm:pt modelId="{76E3AF19-BA45-4996-97B3-F710F0DBC229}" type="pres">
      <dgm:prSet presAssocID="{46693EF6-5657-43BA-A0DE-445DB1BD4277}" presName="parentText" presStyleLbl="node1" presStyleIdx="2" presStyleCnt="5" custLinFactNeighborY="-20380">
        <dgm:presLayoutVars>
          <dgm:chMax val="0"/>
          <dgm:bulletEnabled val="1"/>
        </dgm:presLayoutVars>
      </dgm:prSet>
      <dgm:spPr/>
    </dgm:pt>
    <dgm:pt modelId="{3289D504-B903-4070-BE85-9AA7578FF3C1}" type="pres">
      <dgm:prSet presAssocID="{46693EF6-5657-43BA-A0DE-445DB1BD4277}" presName="negativeSpace" presStyleCnt="0"/>
      <dgm:spPr/>
    </dgm:pt>
    <dgm:pt modelId="{42E85DFC-BB6F-490A-BD09-481ACE8C0FE6}" type="pres">
      <dgm:prSet presAssocID="{46693EF6-5657-43BA-A0DE-445DB1BD4277}" presName="childText" presStyleLbl="conFgAcc1" presStyleIdx="2" presStyleCnt="5" custLinFactY="-3509" custLinFactNeighborY="-100000">
        <dgm:presLayoutVars>
          <dgm:bulletEnabled val="1"/>
        </dgm:presLayoutVars>
      </dgm:prSet>
      <dgm:spPr/>
    </dgm:pt>
    <dgm:pt modelId="{E1A10EEA-C9E6-430E-8008-447FEC3A57B5}" type="pres">
      <dgm:prSet presAssocID="{06D3B010-14F8-40FB-BC9B-907E85A899BF}" presName="spaceBetweenRectangles" presStyleCnt="0"/>
      <dgm:spPr/>
    </dgm:pt>
    <dgm:pt modelId="{FE0E155B-EF1B-4EE7-9727-252248DE6B5C}" type="pres">
      <dgm:prSet presAssocID="{AAFE11A1-29E3-473E-ACD7-7A66E899B3FA}" presName="parentLin" presStyleCnt="0"/>
      <dgm:spPr/>
    </dgm:pt>
    <dgm:pt modelId="{002A67FB-48F5-4386-9FA9-E4F64FC9E44D}" type="pres">
      <dgm:prSet presAssocID="{AAFE11A1-29E3-473E-ACD7-7A66E899B3FA}" presName="parentLeftMargin" presStyleLbl="node1" presStyleIdx="2" presStyleCnt="5"/>
      <dgm:spPr/>
    </dgm:pt>
    <dgm:pt modelId="{4E21F900-D3AA-466A-AB11-E86744232850}" type="pres">
      <dgm:prSet presAssocID="{AAFE11A1-29E3-473E-ACD7-7A66E899B3FA}" presName="parentText" presStyleLbl="node1" presStyleIdx="3" presStyleCnt="5" custLinFactNeighborY="-35665">
        <dgm:presLayoutVars>
          <dgm:chMax val="0"/>
          <dgm:bulletEnabled val="1"/>
        </dgm:presLayoutVars>
      </dgm:prSet>
      <dgm:spPr/>
    </dgm:pt>
    <dgm:pt modelId="{0AFDA765-24AA-4B55-A5CD-FD4D815972BF}" type="pres">
      <dgm:prSet presAssocID="{AAFE11A1-29E3-473E-ACD7-7A66E899B3FA}" presName="negativeSpace" presStyleCnt="0"/>
      <dgm:spPr/>
    </dgm:pt>
    <dgm:pt modelId="{2337DC5E-F065-43B5-B324-FD9B4CB28863}" type="pres">
      <dgm:prSet presAssocID="{AAFE11A1-29E3-473E-ACD7-7A66E899B3FA}" presName="childText" presStyleLbl="conFgAcc1" presStyleIdx="3" presStyleCnt="5" custLinFactY="-5926" custLinFactNeighborY="-100000">
        <dgm:presLayoutVars>
          <dgm:bulletEnabled val="1"/>
        </dgm:presLayoutVars>
      </dgm:prSet>
      <dgm:spPr/>
    </dgm:pt>
    <dgm:pt modelId="{74489824-152C-4991-96AE-AF9A0D90D3E2}" type="pres">
      <dgm:prSet presAssocID="{0F26B86F-6FC5-4FA5-BB9B-73B140C89D06}" presName="spaceBetweenRectangles" presStyleCnt="0"/>
      <dgm:spPr/>
    </dgm:pt>
    <dgm:pt modelId="{8D1C77FF-B861-404B-884C-C650986CC648}" type="pres">
      <dgm:prSet presAssocID="{CB95FA4D-FADC-4573-96DA-CE34C4C21DCB}" presName="parentLin" presStyleCnt="0"/>
      <dgm:spPr/>
    </dgm:pt>
    <dgm:pt modelId="{245275A1-916B-4E44-8811-002DF6BC0C1C}" type="pres">
      <dgm:prSet presAssocID="{CB95FA4D-FADC-4573-96DA-CE34C4C21DCB}" presName="parentLeftMargin" presStyleLbl="node1" presStyleIdx="3" presStyleCnt="5"/>
      <dgm:spPr/>
    </dgm:pt>
    <dgm:pt modelId="{8C5BAFF6-5106-47F6-935D-BF4FCAB4EFAB}" type="pres">
      <dgm:prSet presAssocID="{CB95FA4D-FADC-4573-96DA-CE34C4C21DCB}" presName="parentText" presStyleLbl="node1" presStyleIdx="4" presStyleCnt="5" custLinFactNeighborY="-71330">
        <dgm:presLayoutVars>
          <dgm:chMax val="0"/>
          <dgm:bulletEnabled val="1"/>
        </dgm:presLayoutVars>
      </dgm:prSet>
      <dgm:spPr/>
    </dgm:pt>
    <dgm:pt modelId="{8E11E770-F675-4E91-8838-C35E6DA1D4F9}" type="pres">
      <dgm:prSet presAssocID="{CB95FA4D-FADC-4573-96DA-CE34C4C21DCB}" presName="negativeSpace" presStyleCnt="0"/>
      <dgm:spPr/>
    </dgm:pt>
    <dgm:pt modelId="{9C003B6A-1DCE-4088-A328-F2CB3270CDF8}" type="pres">
      <dgm:prSet presAssocID="{CB95FA4D-FADC-4573-96DA-CE34C4C21DCB}" presName="childText" presStyleLbl="conFgAcc1" presStyleIdx="4" presStyleCnt="5" custLinFactY="-1953" custLinFactNeighborY="-100000">
        <dgm:presLayoutVars>
          <dgm:bulletEnabled val="1"/>
        </dgm:presLayoutVars>
      </dgm:prSet>
      <dgm:spPr/>
    </dgm:pt>
  </dgm:ptLst>
  <dgm:cxnLst>
    <dgm:cxn modelId="{4F68CA02-DE4B-4D13-A170-16F263053D7A}" type="presOf" srcId="{17C2AF18-DC28-49EC-A677-8F02C640C5A1}" destId="{9C003B6A-1DCE-4088-A328-F2CB3270CDF8}" srcOrd="0" destOrd="2" presId="urn:microsoft.com/office/officeart/2005/8/layout/list1"/>
    <dgm:cxn modelId="{63FD3704-2923-4B72-AC05-30470B3A5AAA}" type="presOf" srcId="{9F642F34-06B6-480A-8E05-C0FAF7B91C40}" destId="{42E85DFC-BB6F-490A-BD09-481ACE8C0FE6}" srcOrd="0" destOrd="0" presId="urn:microsoft.com/office/officeart/2005/8/layout/list1"/>
    <dgm:cxn modelId="{0585C80A-C38F-4642-98D6-27AF32665370}" type="presOf" srcId="{CB95FA4D-FADC-4573-96DA-CE34C4C21DCB}" destId="{8C5BAFF6-5106-47F6-935D-BF4FCAB4EFAB}" srcOrd="1" destOrd="0" presId="urn:microsoft.com/office/officeart/2005/8/layout/list1"/>
    <dgm:cxn modelId="{283A240D-EF47-47FD-B8B9-5D561B06B223}" type="presOf" srcId="{AAFE11A1-29E3-473E-ACD7-7A66E899B3FA}" destId="{002A67FB-48F5-4386-9FA9-E4F64FC9E44D}" srcOrd="0" destOrd="0" presId="urn:microsoft.com/office/officeart/2005/8/layout/list1"/>
    <dgm:cxn modelId="{51332C10-ABB8-4320-9AC7-4C3E85D65CF7}" srcId="{5471A70F-68AA-4503-BE38-67D2CC4AE465}" destId="{BEFDD2D3-790C-4267-A33F-B87BBF3FA0CF}" srcOrd="2" destOrd="0" parTransId="{014652F2-CA06-48A1-AAB2-9C8616306372}" sibTransId="{E6F7A9DF-F45D-4242-8895-F2975F302530}"/>
    <dgm:cxn modelId="{478F4812-E1D0-4681-B24D-719E1E917C62}" type="presOf" srcId="{85E52F6B-0988-4A4E-80BE-98FC7D6DA17B}" destId="{26C4AD61-25C9-4261-8872-D897D2EBEF82}" srcOrd="0" destOrd="3" presId="urn:microsoft.com/office/officeart/2005/8/layout/list1"/>
    <dgm:cxn modelId="{EAD2F013-FF48-4BEF-9610-64671E667A0D}" type="presOf" srcId="{5471A70F-68AA-4503-BE38-67D2CC4AE465}" destId="{239A4E45-FAE3-4EEE-B616-F492842014E3}" srcOrd="1" destOrd="0" presId="urn:microsoft.com/office/officeart/2005/8/layout/list1"/>
    <dgm:cxn modelId="{927E3421-C6D1-4ABA-883B-E457F65BB07B}" type="presOf" srcId="{BF6B8272-0A27-4222-A2F6-D2759FA6E7A0}" destId="{42E85DFC-BB6F-490A-BD09-481ACE8C0FE6}" srcOrd="0" destOrd="2" presId="urn:microsoft.com/office/officeart/2005/8/layout/list1"/>
    <dgm:cxn modelId="{39C88121-F9D4-44F4-A387-AD4EED1DD9FD}" type="presOf" srcId="{338EAEE5-DB60-41FC-BBAC-84DB9F76E005}" destId="{9C003B6A-1DCE-4088-A328-F2CB3270CDF8}" srcOrd="0" destOrd="0" presId="urn:microsoft.com/office/officeart/2005/8/layout/list1"/>
    <dgm:cxn modelId="{06F7EC23-52B4-46F1-9095-984089C0BBFC}" srcId="{37FD6BEE-FAB3-438D-BFD4-EFA54C0E6FF9}" destId="{077866F3-20C7-4985-9251-DF1B3CCF0062}" srcOrd="1" destOrd="0" parTransId="{A6ADE719-76F4-4C5F-B8E2-9019EE1C59DF}" sibTransId="{82934E6A-522F-4FFA-95FD-39E6DAF3BD1F}"/>
    <dgm:cxn modelId="{D3DA0026-F17C-442E-B837-BC2B12438457}" type="presOf" srcId="{AAFE11A1-29E3-473E-ACD7-7A66E899B3FA}" destId="{4E21F900-D3AA-466A-AB11-E86744232850}" srcOrd="1" destOrd="0" presId="urn:microsoft.com/office/officeart/2005/8/layout/list1"/>
    <dgm:cxn modelId="{A05FD729-F452-4AD7-A282-2B10C35CB08A}" srcId="{CB95FA4D-FADC-4573-96DA-CE34C4C21DCB}" destId="{338EAEE5-DB60-41FC-BBAC-84DB9F76E005}" srcOrd="0" destOrd="0" parTransId="{49A489C8-438E-4AE4-8E32-2627F4CE33EC}" sibTransId="{45DD3218-B2D6-44F4-B61E-7CA26502BB7A}"/>
    <dgm:cxn modelId="{69A76A2A-A715-4324-A7D7-3725CA603B83}" type="presOf" srcId="{36DD2E1E-4BD3-4B17-92C4-1F0B58CE11C2}" destId="{26C4AD61-25C9-4261-8872-D897D2EBEF82}" srcOrd="0" destOrd="1" presId="urn:microsoft.com/office/officeart/2005/8/layout/list1"/>
    <dgm:cxn modelId="{D2E5612C-0BE4-4025-8448-30A6AD961AA1}" type="presOf" srcId="{95367D65-48A3-4836-8C54-5BF38FB3B6BE}" destId="{26C4AD61-25C9-4261-8872-D897D2EBEF82}" srcOrd="0" destOrd="2" presId="urn:microsoft.com/office/officeart/2005/8/layout/list1"/>
    <dgm:cxn modelId="{F272A739-46FC-4BFE-B713-8DC35FA533DA}" type="presOf" srcId="{46693EF6-5657-43BA-A0DE-445DB1BD4277}" destId="{76E3AF19-BA45-4996-97B3-F710F0DBC229}" srcOrd="1" destOrd="0" presId="urn:microsoft.com/office/officeart/2005/8/layout/list1"/>
    <dgm:cxn modelId="{87EE8E3E-8E16-4930-9429-49CA1622F171}" srcId="{077866F3-20C7-4985-9251-DF1B3CCF0062}" destId="{36DD2E1E-4BD3-4B17-92C4-1F0B58CE11C2}" srcOrd="1" destOrd="0" parTransId="{85818718-3A90-43ED-A7FF-8EC5FBE66C89}" sibTransId="{902D3CCB-F576-4061-A479-B6CB81F5EF02}"/>
    <dgm:cxn modelId="{A94BA15C-9209-4E89-843A-8E8EE8764340}" srcId="{37FD6BEE-FAB3-438D-BFD4-EFA54C0E6FF9}" destId="{CB95FA4D-FADC-4573-96DA-CE34C4C21DCB}" srcOrd="4" destOrd="0" parTransId="{05898B61-A396-46C5-9CB3-1C3D17E568F5}" sibTransId="{501F6E09-4230-4056-80F9-8A1D1D331B93}"/>
    <dgm:cxn modelId="{8B25E55F-4482-4876-AFBF-02F2539C690E}" srcId="{CB95FA4D-FADC-4573-96DA-CE34C4C21DCB}" destId="{CAD7F938-CD8B-4195-8559-D2994E688F99}" srcOrd="1" destOrd="0" parTransId="{44969ACC-F0B7-402A-821B-A8DE20887D05}" sibTransId="{55E871B1-1CA1-4DB4-9846-E68E5C3F62E0}"/>
    <dgm:cxn modelId="{3013CD61-2E28-4AEA-A6C4-D69E884FE9D1}" type="presOf" srcId="{B0AFF7AB-C3EC-4843-B304-427F8AEF0DD7}" destId="{9C003B6A-1DCE-4088-A328-F2CB3270CDF8}" srcOrd="0" destOrd="3" presId="urn:microsoft.com/office/officeart/2005/8/layout/list1"/>
    <dgm:cxn modelId="{7A4C4D43-B6C4-42A4-885F-F6951077067C}" srcId="{5471A70F-68AA-4503-BE38-67D2CC4AE465}" destId="{C2C61AA4-B340-4E58-9689-D62F080CFAE3}" srcOrd="1" destOrd="0" parTransId="{3A932E48-A8ED-4A5B-8257-2B81E0AA4F29}" sibTransId="{4780EEC3-4C84-4015-BCDC-4B3E3A9B8313}"/>
    <dgm:cxn modelId="{C4563B44-50D5-40B3-89A7-9B787AE34794}" type="presOf" srcId="{5471A70F-68AA-4503-BE38-67D2CC4AE465}" destId="{6C4AFCFF-EDD5-4BB8-B316-53BD2BBD812E}" srcOrd="0" destOrd="0" presId="urn:microsoft.com/office/officeart/2005/8/layout/list1"/>
    <dgm:cxn modelId="{40EE7C66-00E1-4187-A923-BF654DC4884D}" srcId="{46693EF6-5657-43BA-A0DE-445DB1BD4277}" destId="{E8A48447-60B4-4126-B86E-63BD1ED06A5E}" srcOrd="1" destOrd="0" parTransId="{3745F282-DA10-4CDC-A205-802E4E3D8DA0}" sibTransId="{C1019BA7-EE4D-43E7-9C4E-3395E6060B9C}"/>
    <dgm:cxn modelId="{4D934548-C8B3-4348-9C84-43004C0F6E8E}" type="presOf" srcId="{BEFDD2D3-790C-4267-A33F-B87BBF3FA0CF}" destId="{4BC6C19B-2217-49D9-93FE-034C90A01E29}" srcOrd="0" destOrd="2" presId="urn:microsoft.com/office/officeart/2005/8/layout/list1"/>
    <dgm:cxn modelId="{A07BC549-CF99-453A-9368-190472DFB9A0}" type="presOf" srcId="{F925046B-A628-4BF6-895C-29356BE53C3A}" destId="{2337DC5E-F065-43B5-B324-FD9B4CB28863}" srcOrd="0" destOrd="0" presId="urn:microsoft.com/office/officeart/2005/8/layout/list1"/>
    <dgm:cxn modelId="{EEE8C36B-0C9B-4EE4-B3D8-845A1D19E07A}" type="presOf" srcId="{FBB6649F-5C3F-475E-8EE3-7D5B1564000F}" destId="{4BC6C19B-2217-49D9-93FE-034C90A01E29}" srcOrd="0" destOrd="0" presId="urn:microsoft.com/office/officeart/2005/8/layout/list1"/>
    <dgm:cxn modelId="{821AE470-5EC5-46F0-BE25-7E654DE37420}" type="presOf" srcId="{A82C127B-B4EB-45AC-A1A1-660A8D720E1D}" destId="{26C4AD61-25C9-4261-8872-D897D2EBEF82}" srcOrd="0" destOrd="0" presId="urn:microsoft.com/office/officeart/2005/8/layout/list1"/>
    <dgm:cxn modelId="{4D0B4073-76AE-4E64-BDCE-B6B6E10B6048}" type="presOf" srcId="{077866F3-20C7-4985-9251-DF1B3CCF0062}" destId="{9880AC9F-FF52-4904-AE6D-28178F1F36D3}" srcOrd="0" destOrd="0" presId="urn:microsoft.com/office/officeart/2005/8/layout/list1"/>
    <dgm:cxn modelId="{891D6E76-F5A9-46A3-84C9-1C6A070AB6A1}" type="presOf" srcId="{A4AF3465-7D12-477E-AFF7-526CA5FD4F75}" destId="{26C4AD61-25C9-4261-8872-D897D2EBEF82}" srcOrd="0" destOrd="4" presId="urn:microsoft.com/office/officeart/2005/8/layout/list1"/>
    <dgm:cxn modelId="{29608378-60E4-41BD-8D04-DACBE6257E85}" srcId="{077866F3-20C7-4985-9251-DF1B3CCF0062}" destId="{95367D65-48A3-4836-8C54-5BF38FB3B6BE}" srcOrd="2" destOrd="0" parTransId="{091EE653-E82E-4029-91A7-B285EE294EB3}" sibTransId="{63A0AF83-0659-44E6-96D9-D4E6BF4A6FD0}"/>
    <dgm:cxn modelId="{B0F6047A-6BB2-4A39-9005-D68D69618E2D}" srcId="{46693EF6-5657-43BA-A0DE-445DB1BD4277}" destId="{BF6B8272-0A27-4222-A2F6-D2759FA6E7A0}" srcOrd="2" destOrd="0" parTransId="{3A82FD61-440E-4DB5-9670-5FA0111B83C3}" sibTransId="{C8B20554-93ED-4136-B4D4-1D80F6556101}"/>
    <dgm:cxn modelId="{DA11C37F-3FD3-4AEA-A163-696C8FBCFCCC}" type="presOf" srcId="{CAD7F938-CD8B-4195-8559-D2994E688F99}" destId="{9C003B6A-1DCE-4088-A328-F2CB3270CDF8}" srcOrd="0" destOrd="1" presId="urn:microsoft.com/office/officeart/2005/8/layout/list1"/>
    <dgm:cxn modelId="{F94A4483-EA35-49E9-BA62-BE4C28186438}" srcId="{AAFE11A1-29E3-473E-ACD7-7A66E899B3FA}" destId="{7CCC2D06-6AFB-4201-A046-E703B6676CBA}" srcOrd="2" destOrd="0" parTransId="{C26B2928-BA20-48AB-879C-8781C17E0F14}" sibTransId="{019379E3-0A10-4607-B998-0A837151E641}"/>
    <dgm:cxn modelId="{58B3C883-CBF8-4EFF-ADA1-B957BC0EC134}" srcId="{AAFE11A1-29E3-473E-ACD7-7A66E899B3FA}" destId="{46CE0305-64FB-46FA-AE42-DA2F0C288B3B}" srcOrd="1" destOrd="0" parTransId="{0FB408EC-714A-42CC-A047-2A81B4B78016}" sibTransId="{B07A9246-9E2C-4005-825E-A1589B11AC6D}"/>
    <dgm:cxn modelId="{8E988091-D8B3-49BB-9AC4-811CAF528A64}" type="presOf" srcId="{7CCC2D06-6AFB-4201-A046-E703B6676CBA}" destId="{2337DC5E-F065-43B5-B324-FD9B4CB28863}" srcOrd="0" destOrd="2" presId="urn:microsoft.com/office/officeart/2005/8/layout/list1"/>
    <dgm:cxn modelId="{8624B295-7703-4BA0-A501-AE1497DC2DB4}" srcId="{CB95FA4D-FADC-4573-96DA-CE34C4C21DCB}" destId="{B0AFF7AB-C3EC-4843-B304-427F8AEF0DD7}" srcOrd="3" destOrd="0" parTransId="{402D8FF2-2468-4C1B-9844-10A863D915B9}" sibTransId="{2BA12F62-5A1F-46B0-BFEE-E5463C39737E}"/>
    <dgm:cxn modelId="{56CE4297-A951-4EDB-802D-36307F03DA92}" srcId="{077866F3-20C7-4985-9251-DF1B3CCF0062}" destId="{A82C127B-B4EB-45AC-A1A1-660A8D720E1D}" srcOrd="0" destOrd="0" parTransId="{5C07AF33-5A25-491C-A123-21FADE4FC21A}" sibTransId="{DC30E132-EF8D-439A-AD86-F42139AA698B}"/>
    <dgm:cxn modelId="{6055DB99-B221-4287-881A-7ECC748862D7}" srcId="{37FD6BEE-FAB3-438D-BFD4-EFA54C0E6FF9}" destId="{46693EF6-5657-43BA-A0DE-445DB1BD4277}" srcOrd="2" destOrd="0" parTransId="{A8FCCF70-AD0B-4A4B-ACB5-A9DAC3A84075}" sibTransId="{06D3B010-14F8-40FB-BC9B-907E85A899BF}"/>
    <dgm:cxn modelId="{3B08ED99-83EC-42D2-A518-74F68A290A6A}" type="presOf" srcId="{C2C61AA4-B340-4E58-9689-D62F080CFAE3}" destId="{4BC6C19B-2217-49D9-93FE-034C90A01E29}" srcOrd="0" destOrd="1" presId="urn:microsoft.com/office/officeart/2005/8/layout/list1"/>
    <dgm:cxn modelId="{325AC39E-30D0-4871-8FBF-7F86CB6C923F}" type="presOf" srcId="{37FD6BEE-FAB3-438D-BFD4-EFA54C0E6FF9}" destId="{5F77A9CD-F6CF-46A1-90BC-7038299D7289}" srcOrd="0" destOrd="0" presId="urn:microsoft.com/office/officeart/2005/8/layout/list1"/>
    <dgm:cxn modelId="{525E8CA6-EF47-4682-AB70-0EFEE3312B46}" srcId="{5471A70F-68AA-4503-BE38-67D2CC4AE465}" destId="{FBB6649F-5C3F-475E-8EE3-7D5B1564000F}" srcOrd="0" destOrd="0" parTransId="{74C1A1B7-BB06-4F31-A861-DADA5FEDAECD}" sibTransId="{83A79E01-2238-4510-9233-CC64A47CB7C1}"/>
    <dgm:cxn modelId="{103D57A8-51A8-4E0C-8311-F9AEBFDBE640}" type="presOf" srcId="{E8A48447-60B4-4126-B86E-63BD1ED06A5E}" destId="{42E85DFC-BB6F-490A-BD09-481ACE8C0FE6}" srcOrd="0" destOrd="1" presId="urn:microsoft.com/office/officeart/2005/8/layout/list1"/>
    <dgm:cxn modelId="{CD95D9B2-210E-4098-82F5-523BE3E66A63}" srcId="{CB95FA4D-FADC-4573-96DA-CE34C4C21DCB}" destId="{17C2AF18-DC28-49EC-A677-8F02C640C5A1}" srcOrd="2" destOrd="0" parTransId="{1519AD99-F8C0-4056-9A0D-910E9212C907}" sibTransId="{ACA99BA1-496F-4361-8590-503AE092D035}"/>
    <dgm:cxn modelId="{AA0D5DB8-BA7D-4D9E-8A73-023B588EB26A}" type="presOf" srcId="{46693EF6-5657-43BA-A0DE-445DB1BD4277}" destId="{EB1E8C85-4095-4FC4-9EE7-DE8E991CF7EF}" srcOrd="0" destOrd="0" presId="urn:microsoft.com/office/officeart/2005/8/layout/list1"/>
    <dgm:cxn modelId="{9BD531BB-DE7B-42C7-9498-CAADDA678E26}" srcId="{AAFE11A1-29E3-473E-ACD7-7A66E899B3FA}" destId="{B44D1657-A681-4AD2-943C-ADEAF8AD2397}" srcOrd="4" destOrd="0" parTransId="{1FD6D736-B055-41AC-925F-D6192C97EBBC}" sibTransId="{AA68AB3E-17FF-4A00-9CCB-82CB5178E46B}"/>
    <dgm:cxn modelId="{742D8CC3-1793-427C-8451-0C141EB5FAA3}" srcId="{46693EF6-5657-43BA-A0DE-445DB1BD4277}" destId="{9F642F34-06B6-480A-8E05-C0FAF7B91C40}" srcOrd="0" destOrd="0" parTransId="{02BC85A2-E875-48ED-B25F-D28A71A7B999}" sibTransId="{648C8D7E-0D10-4EFE-B662-724B37D31B06}"/>
    <dgm:cxn modelId="{2D7A28CA-3630-4967-B211-0F84AC1288CA}" srcId="{37FD6BEE-FAB3-438D-BFD4-EFA54C0E6FF9}" destId="{AAFE11A1-29E3-473E-ACD7-7A66E899B3FA}" srcOrd="3" destOrd="0" parTransId="{729216D6-58ED-4DA6-8E82-2D8952DB962C}" sibTransId="{0F26B86F-6FC5-4FA5-BB9B-73B140C89D06}"/>
    <dgm:cxn modelId="{82EC44CE-23C9-4C78-A513-64C4ECDEDCF6}" type="presOf" srcId="{B44D1657-A681-4AD2-943C-ADEAF8AD2397}" destId="{2337DC5E-F065-43B5-B324-FD9B4CB28863}" srcOrd="0" destOrd="4" presId="urn:microsoft.com/office/officeart/2005/8/layout/list1"/>
    <dgm:cxn modelId="{3CFD2AD3-A77F-4D2C-AF2E-03CD8E960152}" type="presOf" srcId="{077866F3-20C7-4985-9251-DF1B3CCF0062}" destId="{2E8037EB-5A77-4F76-B870-DAB83679BE5F}" srcOrd="1" destOrd="0" presId="urn:microsoft.com/office/officeart/2005/8/layout/list1"/>
    <dgm:cxn modelId="{3ADDB5D5-778B-4ADC-8005-2FF8111709C5}" srcId="{37FD6BEE-FAB3-438D-BFD4-EFA54C0E6FF9}" destId="{5471A70F-68AA-4503-BE38-67D2CC4AE465}" srcOrd="0" destOrd="0" parTransId="{874E1D78-69F7-4AEE-A07D-4D3651D4C4AB}" sibTransId="{205A1199-D5C3-4788-92D3-9499E4CDB926}"/>
    <dgm:cxn modelId="{1FF3EBD6-CE1A-46BC-9CAF-96B204575BC2}" srcId="{077866F3-20C7-4985-9251-DF1B3CCF0062}" destId="{A4AF3465-7D12-477E-AFF7-526CA5FD4F75}" srcOrd="4" destOrd="0" parTransId="{EB079ECE-A3A3-4190-9DBB-2BB0E60CFDC2}" sibTransId="{74B25511-4F09-447A-9838-B549B044CB60}"/>
    <dgm:cxn modelId="{3DADDBD7-73AB-481B-904F-08E6C103A0ED}" type="presOf" srcId="{CB95FA4D-FADC-4573-96DA-CE34C4C21DCB}" destId="{245275A1-916B-4E44-8811-002DF6BC0C1C}" srcOrd="0" destOrd="0" presId="urn:microsoft.com/office/officeart/2005/8/layout/list1"/>
    <dgm:cxn modelId="{C7E7BADA-FD7E-49F5-996C-E63CCF149806}" type="presOf" srcId="{9B404D1B-E190-49C8-B952-C1AEAAE9AF83}" destId="{2337DC5E-F065-43B5-B324-FD9B4CB28863}" srcOrd="0" destOrd="3" presId="urn:microsoft.com/office/officeart/2005/8/layout/list1"/>
    <dgm:cxn modelId="{239DD4DC-6872-4A3D-8100-AFE406A41992}" type="presOf" srcId="{46CE0305-64FB-46FA-AE42-DA2F0C288B3B}" destId="{2337DC5E-F065-43B5-B324-FD9B4CB28863}" srcOrd="0" destOrd="1" presId="urn:microsoft.com/office/officeart/2005/8/layout/list1"/>
    <dgm:cxn modelId="{8A8F77E8-1932-4B9F-BB6E-0614763F36E1}" srcId="{077866F3-20C7-4985-9251-DF1B3CCF0062}" destId="{85E52F6B-0988-4A4E-80BE-98FC7D6DA17B}" srcOrd="3" destOrd="0" parTransId="{254E2B95-6C06-421F-B953-88F0AE09A438}" sibTransId="{8CC4510B-6ED2-4547-9997-750932FC0EAF}"/>
    <dgm:cxn modelId="{A00335EE-1BAC-4FE0-9C4A-9FE3E806DC46}" srcId="{AAFE11A1-29E3-473E-ACD7-7A66E899B3FA}" destId="{F925046B-A628-4BF6-895C-29356BE53C3A}" srcOrd="0" destOrd="0" parTransId="{98685CBA-D880-4FAB-8ED2-2D88FDEB86A9}" sibTransId="{839B5483-7B03-4FB3-B84C-0F75E523E346}"/>
    <dgm:cxn modelId="{F15029F9-0E20-4BB0-92FD-CB552EA6606C}" srcId="{AAFE11A1-29E3-473E-ACD7-7A66E899B3FA}" destId="{9B404D1B-E190-49C8-B952-C1AEAAE9AF83}" srcOrd="3" destOrd="0" parTransId="{D841FA2C-91C1-406D-ACA2-1CD11951B9E1}" sibTransId="{FED2D170-0DD3-4F55-B86C-27183442360C}"/>
    <dgm:cxn modelId="{5CC71EB0-DB4C-41A4-8400-C1CD59A9983A}" type="presParOf" srcId="{5F77A9CD-F6CF-46A1-90BC-7038299D7289}" destId="{6627D066-9A07-469C-8265-C761EC5EA661}" srcOrd="0" destOrd="0" presId="urn:microsoft.com/office/officeart/2005/8/layout/list1"/>
    <dgm:cxn modelId="{B98B5A38-4C34-438D-ADE1-ED7916FE3BCE}" type="presParOf" srcId="{6627D066-9A07-469C-8265-C761EC5EA661}" destId="{6C4AFCFF-EDD5-4BB8-B316-53BD2BBD812E}" srcOrd="0" destOrd="0" presId="urn:microsoft.com/office/officeart/2005/8/layout/list1"/>
    <dgm:cxn modelId="{EDEBA121-BA08-4877-B62D-449331464A7D}" type="presParOf" srcId="{6627D066-9A07-469C-8265-C761EC5EA661}" destId="{239A4E45-FAE3-4EEE-B616-F492842014E3}" srcOrd="1" destOrd="0" presId="urn:microsoft.com/office/officeart/2005/8/layout/list1"/>
    <dgm:cxn modelId="{18DE34FA-8955-4B41-9A79-AFD21BDD9EA3}" type="presParOf" srcId="{5F77A9CD-F6CF-46A1-90BC-7038299D7289}" destId="{61DCD162-CEF1-4CF3-A7D8-84CB7752E204}" srcOrd="1" destOrd="0" presId="urn:microsoft.com/office/officeart/2005/8/layout/list1"/>
    <dgm:cxn modelId="{34E08C5C-A122-4943-A282-C533D0B958A1}" type="presParOf" srcId="{5F77A9CD-F6CF-46A1-90BC-7038299D7289}" destId="{4BC6C19B-2217-49D9-93FE-034C90A01E29}" srcOrd="2" destOrd="0" presId="urn:microsoft.com/office/officeart/2005/8/layout/list1"/>
    <dgm:cxn modelId="{DFA5F19E-3998-4CF4-9BF0-6D78C9D607E2}" type="presParOf" srcId="{5F77A9CD-F6CF-46A1-90BC-7038299D7289}" destId="{E24F711F-E501-4F60-A4D8-2E196B30642E}" srcOrd="3" destOrd="0" presId="urn:microsoft.com/office/officeart/2005/8/layout/list1"/>
    <dgm:cxn modelId="{C74B39AC-7450-4C3D-AC13-BF37DEABA764}" type="presParOf" srcId="{5F77A9CD-F6CF-46A1-90BC-7038299D7289}" destId="{C0E0D31E-7299-42D4-BF8C-00D93A2EB119}" srcOrd="4" destOrd="0" presId="urn:microsoft.com/office/officeart/2005/8/layout/list1"/>
    <dgm:cxn modelId="{DB5D6303-0FA8-47CF-9045-7BBCF4FB306C}" type="presParOf" srcId="{C0E0D31E-7299-42D4-BF8C-00D93A2EB119}" destId="{9880AC9F-FF52-4904-AE6D-28178F1F36D3}" srcOrd="0" destOrd="0" presId="urn:microsoft.com/office/officeart/2005/8/layout/list1"/>
    <dgm:cxn modelId="{3A08B52F-D277-4031-8AB2-BD1F784BA7BF}" type="presParOf" srcId="{C0E0D31E-7299-42D4-BF8C-00D93A2EB119}" destId="{2E8037EB-5A77-4F76-B870-DAB83679BE5F}" srcOrd="1" destOrd="0" presId="urn:microsoft.com/office/officeart/2005/8/layout/list1"/>
    <dgm:cxn modelId="{C252009B-BD67-4BA0-B964-8E96B836F264}" type="presParOf" srcId="{5F77A9CD-F6CF-46A1-90BC-7038299D7289}" destId="{C2898B3E-7DE9-435E-AF26-24B73E183B58}" srcOrd="5" destOrd="0" presId="urn:microsoft.com/office/officeart/2005/8/layout/list1"/>
    <dgm:cxn modelId="{56CC7B68-F6FC-4321-AF87-E5D372A1ADE3}" type="presParOf" srcId="{5F77A9CD-F6CF-46A1-90BC-7038299D7289}" destId="{26C4AD61-25C9-4261-8872-D897D2EBEF82}" srcOrd="6" destOrd="0" presId="urn:microsoft.com/office/officeart/2005/8/layout/list1"/>
    <dgm:cxn modelId="{75DA8DBC-1356-47D5-91A5-3E359A0C2785}" type="presParOf" srcId="{5F77A9CD-F6CF-46A1-90BC-7038299D7289}" destId="{D0A92596-9380-4ED0-91F3-2250A88A8989}" srcOrd="7" destOrd="0" presId="urn:microsoft.com/office/officeart/2005/8/layout/list1"/>
    <dgm:cxn modelId="{88214834-4E08-465B-9A47-BCD64AE65147}" type="presParOf" srcId="{5F77A9CD-F6CF-46A1-90BC-7038299D7289}" destId="{756F50EB-EDDB-4D2F-957E-A646EA0687A6}" srcOrd="8" destOrd="0" presId="urn:microsoft.com/office/officeart/2005/8/layout/list1"/>
    <dgm:cxn modelId="{6322C450-94E2-4FC4-878B-3020957A1B9C}" type="presParOf" srcId="{756F50EB-EDDB-4D2F-957E-A646EA0687A6}" destId="{EB1E8C85-4095-4FC4-9EE7-DE8E991CF7EF}" srcOrd="0" destOrd="0" presId="urn:microsoft.com/office/officeart/2005/8/layout/list1"/>
    <dgm:cxn modelId="{520864F4-241A-4EF2-A7B2-FB716A9A6C07}" type="presParOf" srcId="{756F50EB-EDDB-4D2F-957E-A646EA0687A6}" destId="{76E3AF19-BA45-4996-97B3-F710F0DBC229}" srcOrd="1" destOrd="0" presId="urn:microsoft.com/office/officeart/2005/8/layout/list1"/>
    <dgm:cxn modelId="{AC5ACA2D-12E7-4218-BA1F-72D1E59E9D8B}" type="presParOf" srcId="{5F77A9CD-F6CF-46A1-90BC-7038299D7289}" destId="{3289D504-B903-4070-BE85-9AA7578FF3C1}" srcOrd="9" destOrd="0" presId="urn:microsoft.com/office/officeart/2005/8/layout/list1"/>
    <dgm:cxn modelId="{647AD535-9B3D-4905-96E6-A54201C33191}" type="presParOf" srcId="{5F77A9CD-F6CF-46A1-90BC-7038299D7289}" destId="{42E85DFC-BB6F-490A-BD09-481ACE8C0FE6}" srcOrd="10" destOrd="0" presId="urn:microsoft.com/office/officeart/2005/8/layout/list1"/>
    <dgm:cxn modelId="{9EDD26E9-B246-4626-B535-98B8F2B12DD5}" type="presParOf" srcId="{5F77A9CD-F6CF-46A1-90BC-7038299D7289}" destId="{E1A10EEA-C9E6-430E-8008-447FEC3A57B5}" srcOrd="11" destOrd="0" presId="urn:microsoft.com/office/officeart/2005/8/layout/list1"/>
    <dgm:cxn modelId="{0497781C-06E7-4CCC-8DAB-F3014EE61A82}" type="presParOf" srcId="{5F77A9CD-F6CF-46A1-90BC-7038299D7289}" destId="{FE0E155B-EF1B-4EE7-9727-252248DE6B5C}" srcOrd="12" destOrd="0" presId="urn:microsoft.com/office/officeart/2005/8/layout/list1"/>
    <dgm:cxn modelId="{1B01D00A-CC2C-4C41-B734-F79CA562396E}" type="presParOf" srcId="{FE0E155B-EF1B-4EE7-9727-252248DE6B5C}" destId="{002A67FB-48F5-4386-9FA9-E4F64FC9E44D}" srcOrd="0" destOrd="0" presId="urn:microsoft.com/office/officeart/2005/8/layout/list1"/>
    <dgm:cxn modelId="{863B680C-D75F-45ED-8EDD-DAA35BEFDB37}" type="presParOf" srcId="{FE0E155B-EF1B-4EE7-9727-252248DE6B5C}" destId="{4E21F900-D3AA-466A-AB11-E86744232850}" srcOrd="1" destOrd="0" presId="urn:microsoft.com/office/officeart/2005/8/layout/list1"/>
    <dgm:cxn modelId="{5FE8F5B6-BD14-4728-B288-8026282F7A28}" type="presParOf" srcId="{5F77A9CD-F6CF-46A1-90BC-7038299D7289}" destId="{0AFDA765-24AA-4B55-A5CD-FD4D815972BF}" srcOrd="13" destOrd="0" presId="urn:microsoft.com/office/officeart/2005/8/layout/list1"/>
    <dgm:cxn modelId="{98E8FCCA-EE64-42F1-A7F6-1135581FB57D}" type="presParOf" srcId="{5F77A9CD-F6CF-46A1-90BC-7038299D7289}" destId="{2337DC5E-F065-43B5-B324-FD9B4CB28863}" srcOrd="14" destOrd="0" presId="urn:microsoft.com/office/officeart/2005/8/layout/list1"/>
    <dgm:cxn modelId="{80760B38-9C59-4384-8DB6-48165DA9DCCC}" type="presParOf" srcId="{5F77A9CD-F6CF-46A1-90BC-7038299D7289}" destId="{74489824-152C-4991-96AE-AF9A0D90D3E2}" srcOrd="15" destOrd="0" presId="urn:microsoft.com/office/officeart/2005/8/layout/list1"/>
    <dgm:cxn modelId="{7EE6D16A-7532-4C6D-99F4-3FD46AB9DE11}" type="presParOf" srcId="{5F77A9CD-F6CF-46A1-90BC-7038299D7289}" destId="{8D1C77FF-B861-404B-884C-C650986CC648}" srcOrd="16" destOrd="0" presId="urn:microsoft.com/office/officeart/2005/8/layout/list1"/>
    <dgm:cxn modelId="{8B92D559-9ADA-4BD1-9E12-13CEDF271C12}" type="presParOf" srcId="{8D1C77FF-B861-404B-884C-C650986CC648}" destId="{245275A1-916B-4E44-8811-002DF6BC0C1C}" srcOrd="0" destOrd="0" presId="urn:microsoft.com/office/officeart/2005/8/layout/list1"/>
    <dgm:cxn modelId="{0509C431-D052-49C2-818B-35EEDF343A52}" type="presParOf" srcId="{8D1C77FF-B861-404B-884C-C650986CC648}" destId="{8C5BAFF6-5106-47F6-935D-BF4FCAB4EFAB}" srcOrd="1" destOrd="0" presId="urn:microsoft.com/office/officeart/2005/8/layout/list1"/>
    <dgm:cxn modelId="{8DC429D4-4B99-4890-AF77-2CD140F44A01}" type="presParOf" srcId="{5F77A9CD-F6CF-46A1-90BC-7038299D7289}" destId="{8E11E770-F675-4E91-8838-C35E6DA1D4F9}" srcOrd="17" destOrd="0" presId="urn:microsoft.com/office/officeart/2005/8/layout/list1"/>
    <dgm:cxn modelId="{BE0858CC-F4ED-4FF9-B0B5-C4718C50F699}" type="presParOf" srcId="{5F77A9CD-F6CF-46A1-90BC-7038299D7289}" destId="{9C003B6A-1DCE-4088-A328-F2CB3270CDF8}"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FD6BEE-FAB3-438D-BFD4-EFA54C0E6FF9}"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DF075084-6334-445D-9ACC-006609CA9FA0}" type="pres">
      <dgm:prSet presAssocID="{37FD6BEE-FAB3-438D-BFD4-EFA54C0E6FF9}" presName="diagram" presStyleCnt="0">
        <dgm:presLayoutVars>
          <dgm:dir/>
          <dgm:resizeHandles val="exact"/>
        </dgm:presLayoutVars>
      </dgm:prSet>
      <dgm:spPr/>
    </dgm:pt>
  </dgm:ptLst>
  <dgm:cxnLst>
    <dgm:cxn modelId="{F101A95F-9AED-4510-ADB1-F27806F37464}" type="presOf" srcId="{37FD6BEE-FAB3-438D-BFD4-EFA54C0E6FF9}" destId="{DF075084-6334-445D-9ACC-006609CA9FA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FD6BEE-FAB3-438D-BFD4-EFA54C0E6FF9}"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DF075084-6334-445D-9ACC-006609CA9FA0}" type="pres">
      <dgm:prSet presAssocID="{37FD6BEE-FAB3-438D-BFD4-EFA54C0E6FF9}" presName="diagram" presStyleCnt="0">
        <dgm:presLayoutVars>
          <dgm:dir/>
          <dgm:resizeHandles val="exact"/>
        </dgm:presLayoutVars>
      </dgm:prSet>
      <dgm:spPr/>
    </dgm:pt>
  </dgm:ptLst>
  <dgm:cxnLst>
    <dgm:cxn modelId="{F101A95F-9AED-4510-ADB1-F27806F37464}" type="presOf" srcId="{37FD6BEE-FAB3-438D-BFD4-EFA54C0E6FF9}" destId="{DF075084-6334-445D-9ACC-006609CA9FA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FD6BEE-FAB3-438D-BFD4-EFA54C0E6FF9}"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DF075084-6334-445D-9ACC-006609CA9FA0}" type="pres">
      <dgm:prSet presAssocID="{37FD6BEE-FAB3-438D-BFD4-EFA54C0E6FF9}" presName="diagram" presStyleCnt="0">
        <dgm:presLayoutVars>
          <dgm:dir/>
          <dgm:resizeHandles val="exact"/>
        </dgm:presLayoutVars>
      </dgm:prSet>
      <dgm:spPr/>
    </dgm:pt>
  </dgm:ptLst>
  <dgm:cxnLst>
    <dgm:cxn modelId="{F101A95F-9AED-4510-ADB1-F27806F37464}" type="presOf" srcId="{37FD6BEE-FAB3-438D-BFD4-EFA54C0E6FF9}" destId="{DF075084-6334-445D-9ACC-006609CA9FA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FD6BEE-FAB3-438D-BFD4-EFA54C0E6FF9}"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DF075084-6334-445D-9ACC-006609CA9FA0}" type="pres">
      <dgm:prSet presAssocID="{37FD6BEE-FAB3-438D-BFD4-EFA54C0E6FF9}" presName="diagram" presStyleCnt="0">
        <dgm:presLayoutVars>
          <dgm:dir/>
          <dgm:resizeHandles val="exact"/>
        </dgm:presLayoutVars>
      </dgm:prSet>
      <dgm:spPr/>
    </dgm:pt>
  </dgm:ptLst>
  <dgm:cxnLst>
    <dgm:cxn modelId="{F101A95F-9AED-4510-ADB1-F27806F37464}" type="presOf" srcId="{37FD6BEE-FAB3-438D-BFD4-EFA54C0E6FF9}" destId="{DF075084-6334-445D-9ACC-006609CA9FA0}"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005EBF-1686-46D5-847D-329B91F2B069}"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1A613DB7-75D6-44B6-9849-02DEE6A56DFB}">
      <dgm:prSet/>
      <dgm:spPr/>
      <dgm:t>
        <a:bodyPr/>
        <a:lstStyle/>
        <a:p>
          <a:r>
            <a:rPr lang="en-GB" dirty="0"/>
            <a:t>Collate Feedback from Leadership meeting on March 23</a:t>
          </a:r>
          <a:r>
            <a:rPr lang="en-GB" baseline="30000" dirty="0"/>
            <a:t>rd</a:t>
          </a:r>
          <a:r>
            <a:rPr lang="en-GB" dirty="0"/>
            <a:t> 2022.</a:t>
          </a:r>
          <a:endParaRPr lang="en-US" dirty="0"/>
        </a:p>
      </dgm:t>
    </dgm:pt>
    <dgm:pt modelId="{F9012FBF-F318-46E9-9E93-40F1EC97F56F}" type="parTrans" cxnId="{EF87391D-CD6D-45AE-A016-D33C80C1E06B}">
      <dgm:prSet/>
      <dgm:spPr/>
      <dgm:t>
        <a:bodyPr/>
        <a:lstStyle/>
        <a:p>
          <a:endParaRPr lang="en-US"/>
        </a:p>
      </dgm:t>
    </dgm:pt>
    <dgm:pt modelId="{296FE707-1B8B-4B13-8443-718D85BC1BFE}" type="sibTrans" cxnId="{EF87391D-CD6D-45AE-A016-D33C80C1E06B}">
      <dgm:prSet/>
      <dgm:spPr/>
      <dgm:t>
        <a:bodyPr/>
        <a:lstStyle/>
        <a:p>
          <a:endParaRPr lang="en-US"/>
        </a:p>
      </dgm:t>
    </dgm:pt>
    <dgm:pt modelId="{E0F8D021-426F-46EB-9DAD-7C86AE0B7E63}">
      <dgm:prSet/>
      <dgm:spPr/>
      <dgm:t>
        <a:bodyPr/>
        <a:lstStyle/>
        <a:p>
          <a:r>
            <a:rPr lang="en-GB"/>
            <a:t>Present draft People Strategy to ELT by end of March.</a:t>
          </a:r>
          <a:endParaRPr lang="en-US"/>
        </a:p>
      </dgm:t>
    </dgm:pt>
    <dgm:pt modelId="{D172627A-AD38-41E2-A5DE-7123F15B0263}" type="parTrans" cxnId="{45AA9171-C57C-4E91-9913-DF3E96DB0D9D}">
      <dgm:prSet/>
      <dgm:spPr/>
      <dgm:t>
        <a:bodyPr/>
        <a:lstStyle/>
        <a:p>
          <a:endParaRPr lang="en-US"/>
        </a:p>
      </dgm:t>
    </dgm:pt>
    <dgm:pt modelId="{F8D114FD-6C0D-4489-9F6F-EC49CE0B6608}" type="sibTrans" cxnId="{45AA9171-C57C-4E91-9913-DF3E96DB0D9D}">
      <dgm:prSet/>
      <dgm:spPr/>
      <dgm:t>
        <a:bodyPr/>
        <a:lstStyle/>
        <a:p>
          <a:endParaRPr lang="en-US"/>
        </a:p>
      </dgm:t>
    </dgm:pt>
    <dgm:pt modelId="{5A7C6F53-AB3A-4EAB-9A26-5B9B504200BD}">
      <dgm:prSet/>
      <dgm:spPr/>
      <dgm:t>
        <a:bodyPr/>
        <a:lstStyle/>
        <a:p>
          <a:r>
            <a:rPr lang="en-GB" dirty="0"/>
            <a:t>Establish Focus Groups throughout </a:t>
          </a:r>
          <a:r>
            <a:rPr lang="en-GB" dirty="0" err="1"/>
            <a:t>EEast</a:t>
          </a:r>
          <a:r>
            <a:rPr lang="en-GB" dirty="0"/>
            <a:t> to test the assumptions: April to June 2022.</a:t>
          </a:r>
          <a:endParaRPr lang="en-US" dirty="0"/>
        </a:p>
      </dgm:t>
    </dgm:pt>
    <dgm:pt modelId="{4D10EE90-B8DF-4DB4-BB31-41BB281339FA}" type="parTrans" cxnId="{9A827FA0-35C7-42C7-A6AF-66F939D25AA4}">
      <dgm:prSet/>
      <dgm:spPr/>
      <dgm:t>
        <a:bodyPr/>
        <a:lstStyle/>
        <a:p>
          <a:endParaRPr lang="en-US"/>
        </a:p>
      </dgm:t>
    </dgm:pt>
    <dgm:pt modelId="{F9072188-C500-424D-94A7-EBD567A90A0F}" type="sibTrans" cxnId="{9A827FA0-35C7-42C7-A6AF-66F939D25AA4}">
      <dgm:prSet/>
      <dgm:spPr/>
      <dgm:t>
        <a:bodyPr/>
        <a:lstStyle/>
        <a:p>
          <a:endParaRPr lang="en-US"/>
        </a:p>
      </dgm:t>
    </dgm:pt>
    <dgm:pt modelId="{CDE552AD-3CB3-4BA0-85CC-DC41BCF03ECA}">
      <dgm:prSet/>
      <dgm:spPr/>
      <dgm:t>
        <a:bodyPr/>
        <a:lstStyle/>
        <a:p>
          <a:r>
            <a:rPr lang="en-GB"/>
            <a:t>Publish People Strategy July 2022.</a:t>
          </a:r>
          <a:endParaRPr lang="en-US"/>
        </a:p>
      </dgm:t>
    </dgm:pt>
    <dgm:pt modelId="{C99C705F-3FAA-40A6-B0F4-A49D250AF83E}" type="parTrans" cxnId="{356D3826-361E-4122-9CAA-7EC8ED4B7251}">
      <dgm:prSet/>
      <dgm:spPr/>
      <dgm:t>
        <a:bodyPr/>
        <a:lstStyle/>
        <a:p>
          <a:endParaRPr lang="en-US"/>
        </a:p>
      </dgm:t>
    </dgm:pt>
    <dgm:pt modelId="{BE2D543A-5474-4AFF-A174-A28DBBAD4B3F}" type="sibTrans" cxnId="{356D3826-361E-4122-9CAA-7EC8ED4B7251}">
      <dgm:prSet/>
      <dgm:spPr/>
      <dgm:t>
        <a:bodyPr/>
        <a:lstStyle/>
        <a:p>
          <a:endParaRPr lang="en-US"/>
        </a:p>
      </dgm:t>
    </dgm:pt>
    <dgm:pt modelId="{79BDE49C-58D6-408F-B131-12E543282377}">
      <dgm:prSet/>
      <dgm:spPr/>
      <dgm:t>
        <a:bodyPr/>
        <a:lstStyle/>
        <a:p>
          <a:r>
            <a:rPr lang="en-GB"/>
            <a:t>Establish Delivery teams responsible for owning and driving the initiatives.</a:t>
          </a:r>
          <a:endParaRPr lang="en-US"/>
        </a:p>
      </dgm:t>
    </dgm:pt>
    <dgm:pt modelId="{6D8182EA-2FEF-4A9E-96D7-341F2A8D47E0}" type="parTrans" cxnId="{9AD83821-9BA3-4EC2-A158-A65C3F77B705}">
      <dgm:prSet/>
      <dgm:spPr/>
      <dgm:t>
        <a:bodyPr/>
        <a:lstStyle/>
        <a:p>
          <a:endParaRPr lang="en-US"/>
        </a:p>
      </dgm:t>
    </dgm:pt>
    <dgm:pt modelId="{BDB59620-6932-4740-B127-BDA3EFDCBBCF}" type="sibTrans" cxnId="{9AD83821-9BA3-4EC2-A158-A65C3F77B705}">
      <dgm:prSet/>
      <dgm:spPr/>
      <dgm:t>
        <a:bodyPr/>
        <a:lstStyle/>
        <a:p>
          <a:endParaRPr lang="en-US"/>
        </a:p>
      </dgm:t>
    </dgm:pt>
    <dgm:pt modelId="{F9866AE9-6D00-472E-8FBA-49FEC5A6E32F}">
      <dgm:prSet/>
      <dgm:spPr/>
      <dgm:t>
        <a:bodyPr/>
        <a:lstStyle/>
        <a:p>
          <a:r>
            <a:rPr lang="en-GB" dirty="0"/>
            <a:t>Executive Sponsors allocated per Delivery team.</a:t>
          </a:r>
          <a:endParaRPr lang="en-US" dirty="0"/>
        </a:p>
      </dgm:t>
    </dgm:pt>
    <dgm:pt modelId="{BAD547E8-F86B-4F2E-9559-02E039F04883}" type="parTrans" cxnId="{C033F72E-A953-4CBA-82E1-67D2EFE3139A}">
      <dgm:prSet/>
      <dgm:spPr/>
      <dgm:t>
        <a:bodyPr/>
        <a:lstStyle/>
        <a:p>
          <a:endParaRPr lang="en-US"/>
        </a:p>
      </dgm:t>
    </dgm:pt>
    <dgm:pt modelId="{BEBC5A88-0690-4AB6-A5CF-F8F25E5D5BB9}" type="sibTrans" cxnId="{C033F72E-A953-4CBA-82E1-67D2EFE3139A}">
      <dgm:prSet/>
      <dgm:spPr/>
      <dgm:t>
        <a:bodyPr/>
        <a:lstStyle/>
        <a:p>
          <a:endParaRPr lang="en-US"/>
        </a:p>
      </dgm:t>
    </dgm:pt>
    <dgm:pt modelId="{62F5B34E-E798-448D-AA6E-60C80CB55AB3}">
      <dgm:prSet/>
      <dgm:spPr/>
      <dgm:t>
        <a:bodyPr/>
        <a:lstStyle/>
        <a:p>
          <a:r>
            <a:rPr lang="en-GB"/>
            <a:t>Quarterly check in with the Executive team on progress.</a:t>
          </a:r>
          <a:endParaRPr lang="en-US"/>
        </a:p>
      </dgm:t>
    </dgm:pt>
    <dgm:pt modelId="{25167586-E357-4DD0-A410-6CC22244769D}" type="parTrans" cxnId="{6CCB3C3B-D631-424A-AE68-32BDBE8D78C4}">
      <dgm:prSet/>
      <dgm:spPr/>
      <dgm:t>
        <a:bodyPr/>
        <a:lstStyle/>
        <a:p>
          <a:endParaRPr lang="en-US"/>
        </a:p>
      </dgm:t>
    </dgm:pt>
    <dgm:pt modelId="{8E169738-4CAA-47A4-B9BA-93F5173BBAB5}" type="sibTrans" cxnId="{6CCB3C3B-D631-424A-AE68-32BDBE8D78C4}">
      <dgm:prSet/>
      <dgm:spPr/>
      <dgm:t>
        <a:bodyPr/>
        <a:lstStyle/>
        <a:p>
          <a:endParaRPr lang="en-US"/>
        </a:p>
      </dgm:t>
    </dgm:pt>
    <dgm:pt modelId="{CD8B7425-8986-4167-A7A7-E6AEFA82FF78}" type="pres">
      <dgm:prSet presAssocID="{E0005EBF-1686-46D5-847D-329B91F2B069}" presName="root" presStyleCnt="0">
        <dgm:presLayoutVars>
          <dgm:dir/>
          <dgm:resizeHandles val="exact"/>
        </dgm:presLayoutVars>
      </dgm:prSet>
      <dgm:spPr/>
    </dgm:pt>
    <dgm:pt modelId="{8826FFEE-DD6D-47D4-9ED8-EE7D4CD04B81}" type="pres">
      <dgm:prSet presAssocID="{E0005EBF-1686-46D5-847D-329B91F2B069}" presName="container" presStyleCnt="0">
        <dgm:presLayoutVars>
          <dgm:dir/>
          <dgm:resizeHandles val="exact"/>
        </dgm:presLayoutVars>
      </dgm:prSet>
      <dgm:spPr/>
    </dgm:pt>
    <dgm:pt modelId="{9167A879-E7EA-4565-A516-F298A8FBBB24}" type="pres">
      <dgm:prSet presAssocID="{1A613DB7-75D6-44B6-9849-02DEE6A56DFB}" presName="compNode" presStyleCnt="0"/>
      <dgm:spPr/>
    </dgm:pt>
    <dgm:pt modelId="{19874589-2FA1-4BBF-A6F3-85D6AE7F8D62}" type="pres">
      <dgm:prSet presAssocID="{1A613DB7-75D6-44B6-9849-02DEE6A56DFB}" presName="iconBgRect" presStyleLbl="bgShp" presStyleIdx="0" presStyleCnt="7"/>
      <dgm:spPr/>
    </dgm:pt>
    <dgm:pt modelId="{90273C00-41F4-4BA7-98CA-D48086E0A631}" type="pres">
      <dgm:prSet presAssocID="{1A613DB7-75D6-44B6-9849-02DEE6A56DF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8BFD0DAD-6281-443E-94B6-2219233C4E83}" type="pres">
      <dgm:prSet presAssocID="{1A613DB7-75D6-44B6-9849-02DEE6A56DFB}" presName="spaceRect" presStyleCnt="0"/>
      <dgm:spPr/>
    </dgm:pt>
    <dgm:pt modelId="{6B1F3113-C978-402E-83CD-F6AAB379F21B}" type="pres">
      <dgm:prSet presAssocID="{1A613DB7-75D6-44B6-9849-02DEE6A56DFB}" presName="textRect" presStyleLbl="revTx" presStyleIdx="0" presStyleCnt="7">
        <dgm:presLayoutVars>
          <dgm:chMax val="1"/>
          <dgm:chPref val="1"/>
        </dgm:presLayoutVars>
      </dgm:prSet>
      <dgm:spPr/>
    </dgm:pt>
    <dgm:pt modelId="{C248FD21-5D32-400F-A359-BF192513107F}" type="pres">
      <dgm:prSet presAssocID="{296FE707-1B8B-4B13-8443-718D85BC1BFE}" presName="sibTrans" presStyleLbl="sibTrans2D1" presStyleIdx="0" presStyleCnt="0"/>
      <dgm:spPr/>
    </dgm:pt>
    <dgm:pt modelId="{9BBEA1CE-9F80-4904-BFDC-B2F9135BA73A}" type="pres">
      <dgm:prSet presAssocID="{E0F8D021-426F-46EB-9DAD-7C86AE0B7E63}" presName="compNode" presStyleCnt="0"/>
      <dgm:spPr/>
    </dgm:pt>
    <dgm:pt modelId="{36D1107A-5A7D-4A3A-8020-A85416159161}" type="pres">
      <dgm:prSet presAssocID="{E0F8D021-426F-46EB-9DAD-7C86AE0B7E63}" presName="iconBgRect" presStyleLbl="bgShp" presStyleIdx="1" presStyleCnt="7"/>
      <dgm:spPr/>
    </dgm:pt>
    <dgm:pt modelId="{969C778A-EE00-4950-8FE8-0D7D4F509AF4}" type="pres">
      <dgm:prSet presAssocID="{E0F8D021-426F-46EB-9DAD-7C86AE0B7E6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5318D281-C9B1-467C-ACCD-4794913D1949}" type="pres">
      <dgm:prSet presAssocID="{E0F8D021-426F-46EB-9DAD-7C86AE0B7E63}" presName="spaceRect" presStyleCnt="0"/>
      <dgm:spPr/>
    </dgm:pt>
    <dgm:pt modelId="{756EFD3C-A110-487A-BAFB-BFD137306393}" type="pres">
      <dgm:prSet presAssocID="{E0F8D021-426F-46EB-9DAD-7C86AE0B7E63}" presName="textRect" presStyleLbl="revTx" presStyleIdx="1" presStyleCnt="7">
        <dgm:presLayoutVars>
          <dgm:chMax val="1"/>
          <dgm:chPref val="1"/>
        </dgm:presLayoutVars>
      </dgm:prSet>
      <dgm:spPr/>
    </dgm:pt>
    <dgm:pt modelId="{2175DFB9-DABD-4E7E-9C24-42C52C4078D5}" type="pres">
      <dgm:prSet presAssocID="{F8D114FD-6C0D-4489-9F6F-EC49CE0B6608}" presName="sibTrans" presStyleLbl="sibTrans2D1" presStyleIdx="0" presStyleCnt="0"/>
      <dgm:spPr/>
    </dgm:pt>
    <dgm:pt modelId="{0D7EDEA4-0EDC-4887-9916-E95B59A3E579}" type="pres">
      <dgm:prSet presAssocID="{5A7C6F53-AB3A-4EAB-9A26-5B9B504200BD}" presName="compNode" presStyleCnt="0"/>
      <dgm:spPr/>
    </dgm:pt>
    <dgm:pt modelId="{8FF51055-CF1D-4239-8069-55D531BB3455}" type="pres">
      <dgm:prSet presAssocID="{5A7C6F53-AB3A-4EAB-9A26-5B9B504200BD}" presName="iconBgRect" presStyleLbl="bgShp" presStyleIdx="2" presStyleCnt="7"/>
      <dgm:spPr/>
    </dgm:pt>
    <dgm:pt modelId="{FE375F9B-9E3F-4B4C-92FE-D57001A5B9C7}" type="pres">
      <dgm:prSet presAssocID="{5A7C6F53-AB3A-4EAB-9A26-5B9B504200B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BD36B15F-97DB-4BB9-8A5C-17FDCA5789B7}" type="pres">
      <dgm:prSet presAssocID="{5A7C6F53-AB3A-4EAB-9A26-5B9B504200BD}" presName="spaceRect" presStyleCnt="0"/>
      <dgm:spPr/>
    </dgm:pt>
    <dgm:pt modelId="{C3A65B27-7EAD-422B-AA26-7A4EA10EBF84}" type="pres">
      <dgm:prSet presAssocID="{5A7C6F53-AB3A-4EAB-9A26-5B9B504200BD}" presName="textRect" presStyleLbl="revTx" presStyleIdx="2" presStyleCnt="7">
        <dgm:presLayoutVars>
          <dgm:chMax val="1"/>
          <dgm:chPref val="1"/>
        </dgm:presLayoutVars>
      </dgm:prSet>
      <dgm:spPr/>
    </dgm:pt>
    <dgm:pt modelId="{7136A733-6CDD-4DBB-B7A8-92BF12BBEB6A}" type="pres">
      <dgm:prSet presAssocID="{F9072188-C500-424D-94A7-EBD567A90A0F}" presName="sibTrans" presStyleLbl="sibTrans2D1" presStyleIdx="0" presStyleCnt="0"/>
      <dgm:spPr/>
    </dgm:pt>
    <dgm:pt modelId="{56104093-BD06-4FD6-832A-6D612FBCED9C}" type="pres">
      <dgm:prSet presAssocID="{CDE552AD-3CB3-4BA0-85CC-DC41BCF03ECA}" presName="compNode" presStyleCnt="0"/>
      <dgm:spPr/>
    </dgm:pt>
    <dgm:pt modelId="{D76A845D-3A15-4ECC-B817-608CD397A8CD}" type="pres">
      <dgm:prSet presAssocID="{CDE552AD-3CB3-4BA0-85CC-DC41BCF03ECA}" presName="iconBgRect" presStyleLbl="bgShp" presStyleIdx="3" presStyleCnt="7"/>
      <dgm:spPr/>
    </dgm:pt>
    <dgm:pt modelId="{061B4825-3795-4C1E-9576-7806DE2221CB}" type="pres">
      <dgm:prSet presAssocID="{CDE552AD-3CB3-4BA0-85CC-DC41BCF03EC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pper board"/>
        </a:ext>
      </dgm:extLst>
    </dgm:pt>
    <dgm:pt modelId="{702F394B-D2D4-4A3E-B1A3-81B4991D33AC}" type="pres">
      <dgm:prSet presAssocID="{CDE552AD-3CB3-4BA0-85CC-DC41BCF03ECA}" presName="spaceRect" presStyleCnt="0"/>
      <dgm:spPr/>
    </dgm:pt>
    <dgm:pt modelId="{3A34EB89-0E6B-4BFA-B89A-A135AC149C24}" type="pres">
      <dgm:prSet presAssocID="{CDE552AD-3CB3-4BA0-85CC-DC41BCF03ECA}" presName="textRect" presStyleLbl="revTx" presStyleIdx="3" presStyleCnt="7">
        <dgm:presLayoutVars>
          <dgm:chMax val="1"/>
          <dgm:chPref val="1"/>
        </dgm:presLayoutVars>
      </dgm:prSet>
      <dgm:spPr/>
    </dgm:pt>
    <dgm:pt modelId="{5D613AA5-D05F-4559-A0A5-4C6FB6F2E849}" type="pres">
      <dgm:prSet presAssocID="{BE2D543A-5474-4AFF-A174-A28DBBAD4B3F}" presName="sibTrans" presStyleLbl="sibTrans2D1" presStyleIdx="0" presStyleCnt="0"/>
      <dgm:spPr/>
    </dgm:pt>
    <dgm:pt modelId="{C7019414-BA75-441D-8F3A-086D8567D8C2}" type="pres">
      <dgm:prSet presAssocID="{79BDE49C-58D6-408F-B131-12E543282377}" presName="compNode" presStyleCnt="0"/>
      <dgm:spPr/>
    </dgm:pt>
    <dgm:pt modelId="{34F4441A-B7CD-4F64-A8B5-2973909A6B4C}" type="pres">
      <dgm:prSet presAssocID="{79BDE49C-58D6-408F-B131-12E543282377}" presName="iconBgRect" presStyleLbl="bgShp" presStyleIdx="4" presStyleCnt="7"/>
      <dgm:spPr/>
    </dgm:pt>
    <dgm:pt modelId="{B0739F8A-6789-4135-9648-C4F1DC6F5DC6}" type="pres">
      <dgm:prSet presAssocID="{79BDE49C-58D6-408F-B131-12E54328237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a:ext>
      </dgm:extLst>
    </dgm:pt>
    <dgm:pt modelId="{659A8CC5-9990-4CB5-81D5-5CE03409BCC3}" type="pres">
      <dgm:prSet presAssocID="{79BDE49C-58D6-408F-B131-12E543282377}" presName="spaceRect" presStyleCnt="0"/>
      <dgm:spPr/>
    </dgm:pt>
    <dgm:pt modelId="{53F83029-C211-4E7B-A560-FEA874EB8588}" type="pres">
      <dgm:prSet presAssocID="{79BDE49C-58D6-408F-B131-12E543282377}" presName="textRect" presStyleLbl="revTx" presStyleIdx="4" presStyleCnt="7">
        <dgm:presLayoutVars>
          <dgm:chMax val="1"/>
          <dgm:chPref val="1"/>
        </dgm:presLayoutVars>
      </dgm:prSet>
      <dgm:spPr/>
    </dgm:pt>
    <dgm:pt modelId="{454BBC45-E56A-48E8-A5FC-715AD6D348E3}" type="pres">
      <dgm:prSet presAssocID="{BDB59620-6932-4740-B127-BDA3EFDCBBCF}" presName="sibTrans" presStyleLbl="sibTrans2D1" presStyleIdx="0" presStyleCnt="0"/>
      <dgm:spPr/>
    </dgm:pt>
    <dgm:pt modelId="{885F9073-A39C-42D8-8882-7B2FACBD53C3}" type="pres">
      <dgm:prSet presAssocID="{F9866AE9-6D00-472E-8FBA-49FEC5A6E32F}" presName="compNode" presStyleCnt="0"/>
      <dgm:spPr/>
    </dgm:pt>
    <dgm:pt modelId="{571651C1-B0A2-4ABF-BAA5-F059D6E9FDAA}" type="pres">
      <dgm:prSet presAssocID="{F9866AE9-6D00-472E-8FBA-49FEC5A6E32F}" presName="iconBgRect" presStyleLbl="bgShp" presStyleIdx="5" presStyleCnt="7"/>
      <dgm:spPr/>
    </dgm:pt>
    <dgm:pt modelId="{8B4143A5-954E-4E97-AC4D-5AB860F9AF1B}" type="pres">
      <dgm:prSet presAssocID="{F9866AE9-6D00-472E-8FBA-49FEC5A6E32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A6920F75-5562-4A14-9161-8763FB8A6308}" type="pres">
      <dgm:prSet presAssocID="{F9866AE9-6D00-472E-8FBA-49FEC5A6E32F}" presName="spaceRect" presStyleCnt="0"/>
      <dgm:spPr/>
    </dgm:pt>
    <dgm:pt modelId="{88E34FE1-95C5-4E07-8165-9079A3C6CE70}" type="pres">
      <dgm:prSet presAssocID="{F9866AE9-6D00-472E-8FBA-49FEC5A6E32F}" presName="textRect" presStyleLbl="revTx" presStyleIdx="5" presStyleCnt="7">
        <dgm:presLayoutVars>
          <dgm:chMax val="1"/>
          <dgm:chPref val="1"/>
        </dgm:presLayoutVars>
      </dgm:prSet>
      <dgm:spPr/>
    </dgm:pt>
    <dgm:pt modelId="{7A4AA09A-7A9F-4E17-A69B-B21D49497A18}" type="pres">
      <dgm:prSet presAssocID="{BEBC5A88-0690-4AB6-A5CF-F8F25E5D5BB9}" presName="sibTrans" presStyleLbl="sibTrans2D1" presStyleIdx="0" presStyleCnt="0"/>
      <dgm:spPr/>
    </dgm:pt>
    <dgm:pt modelId="{97264FE9-155F-4D73-B498-D043649D0CC8}" type="pres">
      <dgm:prSet presAssocID="{62F5B34E-E798-448D-AA6E-60C80CB55AB3}" presName="compNode" presStyleCnt="0"/>
      <dgm:spPr/>
    </dgm:pt>
    <dgm:pt modelId="{196E7E2E-1FEB-484C-980C-3D68D73F8BCA}" type="pres">
      <dgm:prSet presAssocID="{62F5B34E-E798-448D-AA6E-60C80CB55AB3}" presName="iconBgRect" presStyleLbl="bgShp" presStyleIdx="6" presStyleCnt="7"/>
      <dgm:spPr/>
    </dgm:pt>
    <dgm:pt modelId="{15C80168-762A-4461-8865-C8982CA18322}" type="pres">
      <dgm:prSet presAssocID="{62F5B34E-E798-448D-AA6E-60C80CB55AB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ierarchy"/>
        </a:ext>
      </dgm:extLst>
    </dgm:pt>
    <dgm:pt modelId="{1CF46E02-7825-4694-92A6-274CD4D46D26}" type="pres">
      <dgm:prSet presAssocID="{62F5B34E-E798-448D-AA6E-60C80CB55AB3}" presName="spaceRect" presStyleCnt="0"/>
      <dgm:spPr/>
    </dgm:pt>
    <dgm:pt modelId="{EC831EF4-12B9-4B2A-A3AF-F49B9EA898A4}" type="pres">
      <dgm:prSet presAssocID="{62F5B34E-E798-448D-AA6E-60C80CB55AB3}" presName="textRect" presStyleLbl="revTx" presStyleIdx="6" presStyleCnt="7">
        <dgm:presLayoutVars>
          <dgm:chMax val="1"/>
          <dgm:chPref val="1"/>
        </dgm:presLayoutVars>
      </dgm:prSet>
      <dgm:spPr/>
    </dgm:pt>
  </dgm:ptLst>
  <dgm:cxnLst>
    <dgm:cxn modelId="{ED595A0F-7612-4AE4-92DB-31F7EC651F3F}" type="presOf" srcId="{79BDE49C-58D6-408F-B131-12E543282377}" destId="{53F83029-C211-4E7B-A560-FEA874EB8588}" srcOrd="0" destOrd="0" presId="urn:microsoft.com/office/officeart/2018/2/layout/IconCircleList"/>
    <dgm:cxn modelId="{EF87391D-CD6D-45AE-A016-D33C80C1E06B}" srcId="{E0005EBF-1686-46D5-847D-329B91F2B069}" destId="{1A613DB7-75D6-44B6-9849-02DEE6A56DFB}" srcOrd="0" destOrd="0" parTransId="{F9012FBF-F318-46E9-9E93-40F1EC97F56F}" sibTransId="{296FE707-1B8B-4B13-8443-718D85BC1BFE}"/>
    <dgm:cxn modelId="{9AD83821-9BA3-4EC2-A158-A65C3F77B705}" srcId="{E0005EBF-1686-46D5-847D-329B91F2B069}" destId="{79BDE49C-58D6-408F-B131-12E543282377}" srcOrd="4" destOrd="0" parTransId="{6D8182EA-2FEF-4A9E-96D7-341F2A8D47E0}" sibTransId="{BDB59620-6932-4740-B127-BDA3EFDCBBCF}"/>
    <dgm:cxn modelId="{356D3826-361E-4122-9CAA-7EC8ED4B7251}" srcId="{E0005EBF-1686-46D5-847D-329B91F2B069}" destId="{CDE552AD-3CB3-4BA0-85CC-DC41BCF03ECA}" srcOrd="3" destOrd="0" parTransId="{C99C705F-3FAA-40A6-B0F4-A49D250AF83E}" sibTransId="{BE2D543A-5474-4AFF-A174-A28DBBAD4B3F}"/>
    <dgm:cxn modelId="{EDFC2E2A-9023-43D4-8271-804BA27D0E42}" type="presOf" srcId="{BEBC5A88-0690-4AB6-A5CF-F8F25E5D5BB9}" destId="{7A4AA09A-7A9F-4E17-A69B-B21D49497A18}" srcOrd="0" destOrd="0" presId="urn:microsoft.com/office/officeart/2018/2/layout/IconCircleList"/>
    <dgm:cxn modelId="{C033F72E-A953-4CBA-82E1-67D2EFE3139A}" srcId="{E0005EBF-1686-46D5-847D-329B91F2B069}" destId="{F9866AE9-6D00-472E-8FBA-49FEC5A6E32F}" srcOrd="5" destOrd="0" parTransId="{BAD547E8-F86B-4F2E-9559-02E039F04883}" sibTransId="{BEBC5A88-0690-4AB6-A5CF-F8F25E5D5BB9}"/>
    <dgm:cxn modelId="{6CCB3C3B-D631-424A-AE68-32BDBE8D78C4}" srcId="{E0005EBF-1686-46D5-847D-329B91F2B069}" destId="{62F5B34E-E798-448D-AA6E-60C80CB55AB3}" srcOrd="6" destOrd="0" parTransId="{25167586-E357-4DD0-A410-6CC22244769D}" sibTransId="{8E169738-4CAA-47A4-B9BA-93F5173BBAB5}"/>
    <dgm:cxn modelId="{E5E80C43-9A0C-4F46-B896-7830CFB16FF5}" type="presOf" srcId="{F8D114FD-6C0D-4489-9F6F-EC49CE0B6608}" destId="{2175DFB9-DABD-4E7E-9C24-42C52C4078D5}" srcOrd="0" destOrd="0" presId="urn:microsoft.com/office/officeart/2018/2/layout/IconCircleList"/>
    <dgm:cxn modelId="{8AA7A766-FF04-4D65-9946-0C32A24D1F74}" type="presOf" srcId="{5A7C6F53-AB3A-4EAB-9A26-5B9B504200BD}" destId="{C3A65B27-7EAD-422B-AA26-7A4EA10EBF84}" srcOrd="0" destOrd="0" presId="urn:microsoft.com/office/officeart/2018/2/layout/IconCircleList"/>
    <dgm:cxn modelId="{45AA9171-C57C-4E91-9913-DF3E96DB0D9D}" srcId="{E0005EBF-1686-46D5-847D-329B91F2B069}" destId="{E0F8D021-426F-46EB-9DAD-7C86AE0B7E63}" srcOrd="1" destOrd="0" parTransId="{D172627A-AD38-41E2-A5DE-7123F15B0263}" sibTransId="{F8D114FD-6C0D-4489-9F6F-EC49CE0B6608}"/>
    <dgm:cxn modelId="{8D298557-7071-49E0-ACBB-3286BC24F1D9}" type="presOf" srcId="{296FE707-1B8B-4B13-8443-718D85BC1BFE}" destId="{C248FD21-5D32-400F-A359-BF192513107F}" srcOrd="0" destOrd="0" presId="urn:microsoft.com/office/officeart/2018/2/layout/IconCircleList"/>
    <dgm:cxn modelId="{261C0A7E-B9CC-498B-B080-48E27709AC2A}" type="presOf" srcId="{F9866AE9-6D00-472E-8FBA-49FEC5A6E32F}" destId="{88E34FE1-95C5-4E07-8165-9079A3C6CE70}" srcOrd="0" destOrd="0" presId="urn:microsoft.com/office/officeart/2018/2/layout/IconCircleList"/>
    <dgm:cxn modelId="{9A827FA0-35C7-42C7-A6AF-66F939D25AA4}" srcId="{E0005EBF-1686-46D5-847D-329B91F2B069}" destId="{5A7C6F53-AB3A-4EAB-9A26-5B9B504200BD}" srcOrd="2" destOrd="0" parTransId="{4D10EE90-B8DF-4DB4-BB31-41BB281339FA}" sibTransId="{F9072188-C500-424D-94A7-EBD567A90A0F}"/>
    <dgm:cxn modelId="{A6D668AF-124E-4588-8B16-5AE76AEAA708}" type="presOf" srcId="{F9072188-C500-424D-94A7-EBD567A90A0F}" destId="{7136A733-6CDD-4DBB-B7A8-92BF12BBEB6A}" srcOrd="0" destOrd="0" presId="urn:microsoft.com/office/officeart/2018/2/layout/IconCircleList"/>
    <dgm:cxn modelId="{1BB357B3-FFD1-4721-B699-B2B4F0E420CF}" type="presOf" srcId="{1A613DB7-75D6-44B6-9849-02DEE6A56DFB}" destId="{6B1F3113-C978-402E-83CD-F6AAB379F21B}" srcOrd="0" destOrd="0" presId="urn:microsoft.com/office/officeart/2018/2/layout/IconCircleList"/>
    <dgm:cxn modelId="{39D79DB7-F9AA-4E48-8840-E46ABED9E4AE}" type="presOf" srcId="{62F5B34E-E798-448D-AA6E-60C80CB55AB3}" destId="{EC831EF4-12B9-4B2A-A3AF-F49B9EA898A4}" srcOrd="0" destOrd="0" presId="urn:microsoft.com/office/officeart/2018/2/layout/IconCircleList"/>
    <dgm:cxn modelId="{12532EBD-AB05-4235-8FD2-B6FA9E025B2F}" type="presOf" srcId="{BDB59620-6932-4740-B127-BDA3EFDCBBCF}" destId="{454BBC45-E56A-48E8-A5FC-715AD6D348E3}" srcOrd="0" destOrd="0" presId="urn:microsoft.com/office/officeart/2018/2/layout/IconCircleList"/>
    <dgm:cxn modelId="{E85550BD-2751-4AD0-B5AB-70E5B7B83FEA}" type="presOf" srcId="{BE2D543A-5474-4AFF-A174-A28DBBAD4B3F}" destId="{5D613AA5-D05F-4559-A0A5-4C6FB6F2E849}" srcOrd="0" destOrd="0" presId="urn:microsoft.com/office/officeart/2018/2/layout/IconCircleList"/>
    <dgm:cxn modelId="{C01919C6-2974-4199-A394-76D542131431}" type="presOf" srcId="{CDE552AD-3CB3-4BA0-85CC-DC41BCF03ECA}" destId="{3A34EB89-0E6B-4BFA-B89A-A135AC149C24}" srcOrd="0" destOrd="0" presId="urn:microsoft.com/office/officeart/2018/2/layout/IconCircleList"/>
    <dgm:cxn modelId="{DD9EECD7-D331-453F-A6BD-5EE09737AD06}" type="presOf" srcId="{E0F8D021-426F-46EB-9DAD-7C86AE0B7E63}" destId="{756EFD3C-A110-487A-BAFB-BFD137306393}" srcOrd="0" destOrd="0" presId="urn:microsoft.com/office/officeart/2018/2/layout/IconCircleList"/>
    <dgm:cxn modelId="{07A570F4-070E-41F3-ABBE-B874D8C58A77}" type="presOf" srcId="{E0005EBF-1686-46D5-847D-329B91F2B069}" destId="{CD8B7425-8986-4167-A7A7-E6AEFA82FF78}" srcOrd="0" destOrd="0" presId="urn:microsoft.com/office/officeart/2018/2/layout/IconCircleList"/>
    <dgm:cxn modelId="{0DBAC80C-BC01-4D15-8EC4-614BA738F581}" type="presParOf" srcId="{CD8B7425-8986-4167-A7A7-E6AEFA82FF78}" destId="{8826FFEE-DD6D-47D4-9ED8-EE7D4CD04B81}" srcOrd="0" destOrd="0" presId="urn:microsoft.com/office/officeart/2018/2/layout/IconCircleList"/>
    <dgm:cxn modelId="{5F5ECAF0-ED51-4F1F-ACF1-CAFD4D67F60E}" type="presParOf" srcId="{8826FFEE-DD6D-47D4-9ED8-EE7D4CD04B81}" destId="{9167A879-E7EA-4565-A516-F298A8FBBB24}" srcOrd="0" destOrd="0" presId="urn:microsoft.com/office/officeart/2018/2/layout/IconCircleList"/>
    <dgm:cxn modelId="{9E8B4897-C50B-4012-8A05-E9D0BBD2DEEC}" type="presParOf" srcId="{9167A879-E7EA-4565-A516-F298A8FBBB24}" destId="{19874589-2FA1-4BBF-A6F3-85D6AE7F8D62}" srcOrd="0" destOrd="0" presId="urn:microsoft.com/office/officeart/2018/2/layout/IconCircleList"/>
    <dgm:cxn modelId="{16760699-9E2C-4363-BD44-E36AAE147437}" type="presParOf" srcId="{9167A879-E7EA-4565-A516-F298A8FBBB24}" destId="{90273C00-41F4-4BA7-98CA-D48086E0A631}" srcOrd="1" destOrd="0" presId="urn:microsoft.com/office/officeart/2018/2/layout/IconCircleList"/>
    <dgm:cxn modelId="{43B89021-E4A2-441B-AD05-E9C173799351}" type="presParOf" srcId="{9167A879-E7EA-4565-A516-F298A8FBBB24}" destId="{8BFD0DAD-6281-443E-94B6-2219233C4E83}" srcOrd="2" destOrd="0" presId="urn:microsoft.com/office/officeart/2018/2/layout/IconCircleList"/>
    <dgm:cxn modelId="{022BC7AC-2D2D-4C1A-92A8-B0E24D70AA77}" type="presParOf" srcId="{9167A879-E7EA-4565-A516-F298A8FBBB24}" destId="{6B1F3113-C978-402E-83CD-F6AAB379F21B}" srcOrd="3" destOrd="0" presId="urn:microsoft.com/office/officeart/2018/2/layout/IconCircleList"/>
    <dgm:cxn modelId="{034739B6-9DD1-404F-9860-D88402642846}" type="presParOf" srcId="{8826FFEE-DD6D-47D4-9ED8-EE7D4CD04B81}" destId="{C248FD21-5D32-400F-A359-BF192513107F}" srcOrd="1" destOrd="0" presId="urn:microsoft.com/office/officeart/2018/2/layout/IconCircleList"/>
    <dgm:cxn modelId="{C02DE97B-377A-4035-A7C6-D36B56BA33BD}" type="presParOf" srcId="{8826FFEE-DD6D-47D4-9ED8-EE7D4CD04B81}" destId="{9BBEA1CE-9F80-4904-BFDC-B2F9135BA73A}" srcOrd="2" destOrd="0" presId="urn:microsoft.com/office/officeart/2018/2/layout/IconCircleList"/>
    <dgm:cxn modelId="{F9DDCA38-9B61-4EF7-8137-00C183189BF6}" type="presParOf" srcId="{9BBEA1CE-9F80-4904-BFDC-B2F9135BA73A}" destId="{36D1107A-5A7D-4A3A-8020-A85416159161}" srcOrd="0" destOrd="0" presId="urn:microsoft.com/office/officeart/2018/2/layout/IconCircleList"/>
    <dgm:cxn modelId="{B385658E-ABC4-4B11-A7EC-AC8F9B4834E6}" type="presParOf" srcId="{9BBEA1CE-9F80-4904-BFDC-B2F9135BA73A}" destId="{969C778A-EE00-4950-8FE8-0D7D4F509AF4}" srcOrd="1" destOrd="0" presId="urn:microsoft.com/office/officeart/2018/2/layout/IconCircleList"/>
    <dgm:cxn modelId="{A1E100EC-FFF3-4892-9A16-C7F74104E9B9}" type="presParOf" srcId="{9BBEA1CE-9F80-4904-BFDC-B2F9135BA73A}" destId="{5318D281-C9B1-467C-ACCD-4794913D1949}" srcOrd="2" destOrd="0" presId="urn:microsoft.com/office/officeart/2018/2/layout/IconCircleList"/>
    <dgm:cxn modelId="{AE7F58D3-97EC-472F-9AD9-E175246737EF}" type="presParOf" srcId="{9BBEA1CE-9F80-4904-BFDC-B2F9135BA73A}" destId="{756EFD3C-A110-487A-BAFB-BFD137306393}" srcOrd="3" destOrd="0" presId="urn:microsoft.com/office/officeart/2018/2/layout/IconCircleList"/>
    <dgm:cxn modelId="{CB7B76FD-32FF-423E-BF7F-0AD73C94AF41}" type="presParOf" srcId="{8826FFEE-DD6D-47D4-9ED8-EE7D4CD04B81}" destId="{2175DFB9-DABD-4E7E-9C24-42C52C4078D5}" srcOrd="3" destOrd="0" presId="urn:microsoft.com/office/officeart/2018/2/layout/IconCircleList"/>
    <dgm:cxn modelId="{AE6EBE6A-955F-46B0-BD86-193711139872}" type="presParOf" srcId="{8826FFEE-DD6D-47D4-9ED8-EE7D4CD04B81}" destId="{0D7EDEA4-0EDC-4887-9916-E95B59A3E579}" srcOrd="4" destOrd="0" presId="urn:microsoft.com/office/officeart/2018/2/layout/IconCircleList"/>
    <dgm:cxn modelId="{59CF29A8-EFCF-4609-862E-D5765F3AE820}" type="presParOf" srcId="{0D7EDEA4-0EDC-4887-9916-E95B59A3E579}" destId="{8FF51055-CF1D-4239-8069-55D531BB3455}" srcOrd="0" destOrd="0" presId="urn:microsoft.com/office/officeart/2018/2/layout/IconCircleList"/>
    <dgm:cxn modelId="{E8391F39-C648-4143-873F-F24F36E1D951}" type="presParOf" srcId="{0D7EDEA4-0EDC-4887-9916-E95B59A3E579}" destId="{FE375F9B-9E3F-4B4C-92FE-D57001A5B9C7}" srcOrd="1" destOrd="0" presId="urn:microsoft.com/office/officeart/2018/2/layout/IconCircleList"/>
    <dgm:cxn modelId="{E80254A6-5998-4A55-A73E-27D82FB31597}" type="presParOf" srcId="{0D7EDEA4-0EDC-4887-9916-E95B59A3E579}" destId="{BD36B15F-97DB-4BB9-8A5C-17FDCA5789B7}" srcOrd="2" destOrd="0" presId="urn:microsoft.com/office/officeart/2018/2/layout/IconCircleList"/>
    <dgm:cxn modelId="{09A0955A-C022-4E70-B2EE-35F7DEF8653C}" type="presParOf" srcId="{0D7EDEA4-0EDC-4887-9916-E95B59A3E579}" destId="{C3A65B27-7EAD-422B-AA26-7A4EA10EBF84}" srcOrd="3" destOrd="0" presId="urn:microsoft.com/office/officeart/2018/2/layout/IconCircleList"/>
    <dgm:cxn modelId="{9B868D9E-BBC0-4D7C-AB24-4F4A5651B5EC}" type="presParOf" srcId="{8826FFEE-DD6D-47D4-9ED8-EE7D4CD04B81}" destId="{7136A733-6CDD-4DBB-B7A8-92BF12BBEB6A}" srcOrd="5" destOrd="0" presId="urn:microsoft.com/office/officeart/2018/2/layout/IconCircleList"/>
    <dgm:cxn modelId="{C462AB77-7DC3-4295-BC2C-0CBB44E4F596}" type="presParOf" srcId="{8826FFEE-DD6D-47D4-9ED8-EE7D4CD04B81}" destId="{56104093-BD06-4FD6-832A-6D612FBCED9C}" srcOrd="6" destOrd="0" presId="urn:microsoft.com/office/officeart/2018/2/layout/IconCircleList"/>
    <dgm:cxn modelId="{5DBCA09C-A2EC-42E3-8D75-DD777B9BB45F}" type="presParOf" srcId="{56104093-BD06-4FD6-832A-6D612FBCED9C}" destId="{D76A845D-3A15-4ECC-B817-608CD397A8CD}" srcOrd="0" destOrd="0" presId="urn:microsoft.com/office/officeart/2018/2/layout/IconCircleList"/>
    <dgm:cxn modelId="{464DBF83-7BAF-45FD-B3D6-DCD717F6D99A}" type="presParOf" srcId="{56104093-BD06-4FD6-832A-6D612FBCED9C}" destId="{061B4825-3795-4C1E-9576-7806DE2221CB}" srcOrd="1" destOrd="0" presId="urn:microsoft.com/office/officeart/2018/2/layout/IconCircleList"/>
    <dgm:cxn modelId="{992C6001-44A7-4EB4-A7F3-C5C0180F09B1}" type="presParOf" srcId="{56104093-BD06-4FD6-832A-6D612FBCED9C}" destId="{702F394B-D2D4-4A3E-B1A3-81B4991D33AC}" srcOrd="2" destOrd="0" presId="urn:microsoft.com/office/officeart/2018/2/layout/IconCircleList"/>
    <dgm:cxn modelId="{FC426BE9-97BB-46A8-846E-FA886D9BDAEF}" type="presParOf" srcId="{56104093-BD06-4FD6-832A-6D612FBCED9C}" destId="{3A34EB89-0E6B-4BFA-B89A-A135AC149C24}" srcOrd="3" destOrd="0" presId="urn:microsoft.com/office/officeart/2018/2/layout/IconCircleList"/>
    <dgm:cxn modelId="{DAED414C-1636-4A70-B324-BA0DF6B537AC}" type="presParOf" srcId="{8826FFEE-DD6D-47D4-9ED8-EE7D4CD04B81}" destId="{5D613AA5-D05F-4559-A0A5-4C6FB6F2E849}" srcOrd="7" destOrd="0" presId="urn:microsoft.com/office/officeart/2018/2/layout/IconCircleList"/>
    <dgm:cxn modelId="{10C9D333-07DB-41E7-B6BB-C3CA38670CA7}" type="presParOf" srcId="{8826FFEE-DD6D-47D4-9ED8-EE7D4CD04B81}" destId="{C7019414-BA75-441D-8F3A-086D8567D8C2}" srcOrd="8" destOrd="0" presId="urn:microsoft.com/office/officeart/2018/2/layout/IconCircleList"/>
    <dgm:cxn modelId="{95D2150F-36B7-4C0A-BA9F-A3E452BA7EB9}" type="presParOf" srcId="{C7019414-BA75-441D-8F3A-086D8567D8C2}" destId="{34F4441A-B7CD-4F64-A8B5-2973909A6B4C}" srcOrd="0" destOrd="0" presId="urn:microsoft.com/office/officeart/2018/2/layout/IconCircleList"/>
    <dgm:cxn modelId="{7A9F0AAD-46DD-4580-8646-D42A29A1C0C9}" type="presParOf" srcId="{C7019414-BA75-441D-8F3A-086D8567D8C2}" destId="{B0739F8A-6789-4135-9648-C4F1DC6F5DC6}" srcOrd="1" destOrd="0" presId="urn:microsoft.com/office/officeart/2018/2/layout/IconCircleList"/>
    <dgm:cxn modelId="{EEA86F86-7AE3-45C5-90FD-9365160F82B0}" type="presParOf" srcId="{C7019414-BA75-441D-8F3A-086D8567D8C2}" destId="{659A8CC5-9990-4CB5-81D5-5CE03409BCC3}" srcOrd="2" destOrd="0" presId="urn:microsoft.com/office/officeart/2018/2/layout/IconCircleList"/>
    <dgm:cxn modelId="{23578396-F5B1-4B34-BF13-B31C42FBB05E}" type="presParOf" srcId="{C7019414-BA75-441D-8F3A-086D8567D8C2}" destId="{53F83029-C211-4E7B-A560-FEA874EB8588}" srcOrd="3" destOrd="0" presId="urn:microsoft.com/office/officeart/2018/2/layout/IconCircleList"/>
    <dgm:cxn modelId="{9E0AAD25-12E2-4B23-86BE-DFEBAA9F3832}" type="presParOf" srcId="{8826FFEE-DD6D-47D4-9ED8-EE7D4CD04B81}" destId="{454BBC45-E56A-48E8-A5FC-715AD6D348E3}" srcOrd="9" destOrd="0" presId="urn:microsoft.com/office/officeart/2018/2/layout/IconCircleList"/>
    <dgm:cxn modelId="{A05AD30D-B26D-46FA-B520-532F5C2B252A}" type="presParOf" srcId="{8826FFEE-DD6D-47D4-9ED8-EE7D4CD04B81}" destId="{885F9073-A39C-42D8-8882-7B2FACBD53C3}" srcOrd="10" destOrd="0" presId="urn:microsoft.com/office/officeart/2018/2/layout/IconCircleList"/>
    <dgm:cxn modelId="{D97A2551-5CC9-4EC2-A6EF-05F91D01D775}" type="presParOf" srcId="{885F9073-A39C-42D8-8882-7B2FACBD53C3}" destId="{571651C1-B0A2-4ABF-BAA5-F059D6E9FDAA}" srcOrd="0" destOrd="0" presId="urn:microsoft.com/office/officeart/2018/2/layout/IconCircleList"/>
    <dgm:cxn modelId="{2CBBF57C-5CF4-46BE-AEB3-2BAB84FA2493}" type="presParOf" srcId="{885F9073-A39C-42D8-8882-7B2FACBD53C3}" destId="{8B4143A5-954E-4E97-AC4D-5AB860F9AF1B}" srcOrd="1" destOrd="0" presId="urn:microsoft.com/office/officeart/2018/2/layout/IconCircleList"/>
    <dgm:cxn modelId="{E8405B42-E14E-4248-9702-9D5C4D467AEF}" type="presParOf" srcId="{885F9073-A39C-42D8-8882-7B2FACBD53C3}" destId="{A6920F75-5562-4A14-9161-8763FB8A6308}" srcOrd="2" destOrd="0" presId="urn:microsoft.com/office/officeart/2018/2/layout/IconCircleList"/>
    <dgm:cxn modelId="{EDA6BE50-81FA-404F-9A15-433C4C91F18C}" type="presParOf" srcId="{885F9073-A39C-42D8-8882-7B2FACBD53C3}" destId="{88E34FE1-95C5-4E07-8165-9079A3C6CE70}" srcOrd="3" destOrd="0" presId="urn:microsoft.com/office/officeart/2018/2/layout/IconCircleList"/>
    <dgm:cxn modelId="{39948A65-DBC2-4584-9A46-090E549D2C8F}" type="presParOf" srcId="{8826FFEE-DD6D-47D4-9ED8-EE7D4CD04B81}" destId="{7A4AA09A-7A9F-4E17-A69B-B21D49497A18}" srcOrd="11" destOrd="0" presId="urn:microsoft.com/office/officeart/2018/2/layout/IconCircleList"/>
    <dgm:cxn modelId="{C06EC8C4-32BA-4390-9F93-437E7ABDD86C}" type="presParOf" srcId="{8826FFEE-DD6D-47D4-9ED8-EE7D4CD04B81}" destId="{97264FE9-155F-4D73-B498-D043649D0CC8}" srcOrd="12" destOrd="0" presId="urn:microsoft.com/office/officeart/2018/2/layout/IconCircleList"/>
    <dgm:cxn modelId="{99887AA1-DD19-4FA7-B842-36BE01718A08}" type="presParOf" srcId="{97264FE9-155F-4D73-B498-D043649D0CC8}" destId="{196E7E2E-1FEB-484C-980C-3D68D73F8BCA}" srcOrd="0" destOrd="0" presId="urn:microsoft.com/office/officeart/2018/2/layout/IconCircleList"/>
    <dgm:cxn modelId="{9BF8B874-2DDB-4A8D-B31B-6FBF3D8E0E6D}" type="presParOf" srcId="{97264FE9-155F-4D73-B498-D043649D0CC8}" destId="{15C80168-762A-4461-8865-C8982CA18322}" srcOrd="1" destOrd="0" presId="urn:microsoft.com/office/officeart/2018/2/layout/IconCircleList"/>
    <dgm:cxn modelId="{7F03EC74-668A-4254-870A-522D9156E82E}" type="presParOf" srcId="{97264FE9-155F-4D73-B498-D043649D0CC8}" destId="{1CF46E02-7825-4694-92A6-274CD4D46D26}" srcOrd="2" destOrd="0" presId="urn:microsoft.com/office/officeart/2018/2/layout/IconCircleList"/>
    <dgm:cxn modelId="{7F68D05C-6AA5-4563-A3C1-4B0B94903D56}" type="presParOf" srcId="{97264FE9-155F-4D73-B498-D043649D0CC8}" destId="{EC831EF4-12B9-4B2A-A3AF-F49B9EA898A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B3331-F383-4705-A1BF-A130C40B31B9}">
      <dsp:nvSpPr>
        <dsp:cNvPr id="0" name=""/>
        <dsp:cNvSpPr/>
      </dsp:nvSpPr>
      <dsp:spPr>
        <a:xfrm>
          <a:off x="0" y="263035"/>
          <a:ext cx="3868629" cy="1187550"/>
        </a:xfrm>
        <a:prstGeom prst="rect">
          <a:avLst/>
        </a:prstGeom>
        <a:solidFill>
          <a:srgbClr val="00A9CE"/>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0249" tIns="270764" rIns="300249"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solidFill>
                <a:schemeClr val="tx1"/>
              </a:solidFill>
              <a:latin typeface="Frutiger" panose="020B0602020204020204" pitchFamily="34" charset="0"/>
            </a:rPr>
            <a:t>Hospital Beds</a:t>
          </a:r>
        </a:p>
        <a:p>
          <a:pPr marL="114300" lvl="1" indent="-114300" algn="l" defTabSz="577850">
            <a:lnSpc>
              <a:spcPct val="90000"/>
            </a:lnSpc>
            <a:spcBef>
              <a:spcPct val="0"/>
            </a:spcBef>
            <a:spcAft>
              <a:spcPct val="15000"/>
            </a:spcAft>
            <a:buChar char="•"/>
          </a:pPr>
          <a:r>
            <a:rPr lang="en-GB" sz="1300" kern="1200" dirty="0">
              <a:solidFill>
                <a:schemeClr val="tx1"/>
              </a:solidFill>
              <a:latin typeface="Frutiger" panose="020B0602020204020204" pitchFamily="34" charset="0"/>
            </a:rPr>
            <a:t>Community Beds</a:t>
          </a:r>
        </a:p>
        <a:p>
          <a:pPr marL="114300" lvl="1" indent="-114300" algn="l" defTabSz="577850">
            <a:lnSpc>
              <a:spcPct val="90000"/>
            </a:lnSpc>
            <a:spcBef>
              <a:spcPct val="0"/>
            </a:spcBef>
            <a:spcAft>
              <a:spcPct val="15000"/>
            </a:spcAft>
            <a:buChar char="•"/>
          </a:pPr>
          <a:r>
            <a:rPr lang="en-GB" sz="1300" kern="1200" dirty="0">
              <a:solidFill>
                <a:schemeClr val="tx1"/>
              </a:solidFill>
              <a:latin typeface="Frutiger" panose="020B0602020204020204" pitchFamily="34" charset="0"/>
            </a:rPr>
            <a:t>Mental Health Provision</a:t>
          </a:r>
        </a:p>
        <a:p>
          <a:pPr marL="114300" lvl="1" indent="-114300" algn="l" defTabSz="577850">
            <a:lnSpc>
              <a:spcPct val="90000"/>
            </a:lnSpc>
            <a:spcBef>
              <a:spcPct val="0"/>
            </a:spcBef>
            <a:spcAft>
              <a:spcPct val="15000"/>
            </a:spcAft>
            <a:buChar char="•"/>
          </a:pPr>
          <a:r>
            <a:rPr lang="en-GB" sz="1300" kern="1200" dirty="0">
              <a:solidFill>
                <a:schemeClr val="tx1"/>
              </a:solidFill>
              <a:latin typeface="Frutiger" panose="020B0602020204020204" pitchFamily="34" charset="0"/>
            </a:rPr>
            <a:t>Regulated activities: EHRC / CQC</a:t>
          </a:r>
        </a:p>
      </dsp:txBody>
      <dsp:txXfrm>
        <a:off x="0" y="263035"/>
        <a:ext cx="3868629" cy="1187550"/>
      </dsp:txXfrm>
    </dsp:sp>
    <dsp:sp modelId="{539D0848-9322-4A78-ACFC-F9EC4AC7B68C}">
      <dsp:nvSpPr>
        <dsp:cNvPr id="0" name=""/>
        <dsp:cNvSpPr/>
      </dsp:nvSpPr>
      <dsp:spPr>
        <a:xfrm>
          <a:off x="193431" y="71155"/>
          <a:ext cx="2708040" cy="383760"/>
        </a:xfrm>
        <a:prstGeom prst="roundRect">
          <a:avLst/>
        </a:prstGeom>
        <a:solidFill>
          <a:srgbClr val="00A9C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357" tIns="0" rIns="102357" bIns="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tx1"/>
              </a:solidFill>
              <a:latin typeface="Frutiger" panose="020B0602020204020204" pitchFamily="34" charset="0"/>
            </a:rPr>
            <a:t>System</a:t>
          </a:r>
        </a:p>
      </dsp:txBody>
      <dsp:txXfrm>
        <a:off x="212165" y="89889"/>
        <a:ext cx="2670572" cy="346292"/>
      </dsp:txXfrm>
    </dsp:sp>
    <dsp:sp modelId="{189677B6-37B5-43C6-9366-4BA43A2222F1}">
      <dsp:nvSpPr>
        <dsp:cNvPr id="0" name=""/>
        <dsp:cNvSpPr/>
      </dsp:nvSpPr>
      <dsp:spPr>
        <a:xfrm>
          <a:off x="0" y="1712665"/>
          <a:ext cx="3868629" cy="982800"/>
        </a:xfrm>
        <a:prstGeom prst="rect">
          <a:avLst/>
        </a:prstGeom>
        <a:solidFill>
          <a:srgbClr val="00A9CE"/>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0249" tIns="270764" rIns="300249"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solidFill>
                <a:schemeClr val="tx1"/>
              </a:solidFill>
              <a:latin typeface="Frutiger" panose="020B0602020204020204" pitchFamily="34" charset="0"/>
            </a:rPr>
            <a:t>Area Coverage</a:t>
          </a:r>
        </a:p>
        <a:p>
          <a:pPr marL="114300" lvl="1" indent="-114300" algn="l" defTabSz="577850">
            <a:lnSpc>
              <a:spcPct val="90000"/>
            </a:lnSpc>
            <a:spcBef>
              <a:spcPct val="0"/>
            </a:spcBef>
            <a:spcAft>
              <a:spcPct val="15000"/>
            </a:spcAft>
            <a:buChar char="•"/>
          </a:pPr>
          <a:r>
            <a:rPr lang="en-GB" sz="1300" kern="1200" dirty="0">
              <a:solidFill>
                <a:schemeClr val="tx1"/>
              </a:solidFill>
              <a:latin typeface="Frutiger" panose="020B0602020204020204" pitchFamily="34" charset="0"/>
            </a:rPr>
            <a:t>Demographic distribution</a:t>
          </a:r>
        </a:p>
        <a:p>
          <a:pPr marL="114300" lvl="1" indent="-114300" algn="l" defTabSz="577850">
            <a:lnSpc>
              <a:spcPct val="90000"/>
            </a:lnSpc>
            <a:spcBef>
              <a:spcPct val="0"/>
            </a:spcBef>
            <a:spcAft>
              <a:spcPct val="15000"/>
            </a:spcAft>
            <a:buChar char="•"/>
          </a:pPr>
          <a:r>
            <a:rPr lang="en-GB" sz="1300" kern="1200" dirty="0">
              <a:solidFill>
                <a:schemeClr val="tx1"/>
              </a:solidFill>
              <a:latin typeface="Frutiger" panose="020B0602020204020204" pitchFamily="34" charset="0"/>
            </a:rPr>
            <a:t>Provision of wider support services</a:t>
          </a:r>
        </a:p>
      </dsp:txBody>
      <dsp:txXfrm>
        <a:off x="0" y="1712665"/>
        <a:ext cx="3868629" cy="982800"/>
      </dsp:txXfrm>
    </dsp:sp>
    <dsp:sp modelId="{99E1BA72-B719-42F9-B155-E07ABDD63164}">
      <dsp:nvSpPr>
        <dsp:cNvPr id="0" name=""/>
        <dsp:cNvSpPr/>
      </dsp:nvSpPr>
      <dsp:spPr>
        <a:xfrm>
          <a:off x="193431" y="1520785"/>
          <a:ext cx="2708040" cy="383760"/>
        </a:xfrm>
        <a:prstGeom prst="roundRect">
          <a:avLst/>
        </a:prstGeom>
        <a:solidFill>
          <a:srgbClr val="00A9C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357" tIns="0" rIns="102357" bIns="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tx1"/>
              </a:solidFill>
              <a:latin typeface="Frutiger" panose="020B0602020204020204" pitchFamily="34" charset="0"/>
            </a:rPr>
            <a:t>Geographical</a:t>
          </a:r>
        </a:p>
      </dsp:txBody>
      <dsp:txXfrm>
        <a:off x="212165" y="1539519"/>
        <a:ext cx="2670572" cy="346292"/>
      </dsp:txXfrm>
    </dsp:sp>
    <dsp:sp modelId="{B70751EF-01AA-4B6E-AB84-1A3286CEC54C}">
      <dsp:nvSpPr>
        <dsp:cNvPr id="0" name=""/>
        <dsp:cNvSpPr/>
      </dsp:nvSpPr>
      <dsp:spPr>
        <a:xfrm>
          <a:off x="0" y="2957545"/>
          <a:ext cx="3868629" cy="982800"/>
        </a:xfrm>
        <a:prstGeom prst="rect">
          <a:avLst/>
        </a:prstGeom>
        <a:solidFill>
          <a:srgbClr val="00A9CE"/>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0249" tIns="270764" rIns="300249"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solidFill>
                <a:schemeClr val="tx1"/>
              </a:solidFill>
              <a:latin typeface="Frutiger" panose="020B0602020204020204" pitchFamily="34" charset="0"/>
            </a:rPr>
            <a:t>COVID 19</a:t>
          </a:r>
        </a:p>
        <a:p>
          <a:pPr marL="114300" lvl="1" indent="-114300" algn="l" defTabSz="577850">
            <a:lnSpc>
              <a:spcPct val="90000"/>
            </a:lnSpc>
            <a:spcBef>
              <a:spcPct val="0"/>
            </a:spcBef>
            <a:spcAft>
              <a:spcPct val="15000"/>
            </a:spcAft>
            <a:buChar char="•"/>
          </a:pPr>
          <a:r>
            <a:rPr lang="en-GB" sz="1300" kern="1200" dirty="0">
              <a:solidFill>
                <a:schemeClr val="tx1"/>
              </a:solidFill>
              <a:latin typeface="Frutiger" panose="020B0602020204020204" pitchFamily="34" charset="0"/>
            </a:rPr>
            <a:t>Political</a:t>
          </a:r>
        </a:p>
        <a:p>
          <a:pPr marL="114300" lvl="1" indent="-114300" algn="l" defTabSz="577850">
            <a:lnSpc>
              <a:spcPct val="90000"/>
            </a:lnSpc>
            <a:spcBef>
              <a:spcPct val="0"/>
            </a:spcBef>
            <a:spcAft>
              <a:spcPct val="15000"/>
            </a:spcAft>
            <a:buChar char="•"/>
          </a:pPr>
          <a:r>
            <a:rPr lang="en-GB" sz="1300" kern="1200" dirty="0">
              <a:solidFill>
                <a:schemeClr val="tx1"/>
              </a:solidFill>
              <a:latin typeface="Frutiger" panose="020B0602020204020204" pitchFamily="34" charset="0"/>
            </a:rPr>
            <a:t>Financial</a:t>
          </a:r>
        </a:p>
      </dsp:txBody>
      <dsp:txXfrm>
        <a:off x="0" y="2957545"/>
        <a:ext cx="3868629" cy="982800"/>
      </dsp:txXfrm>
    </dsp:sp>
    <dsp:sp modelId="{4BE9E848-9BDD-43AB-9E8B-D2B2F4765C85}">
      <dsp:nvSpPr>
        <dsp:cNvPr id="0" name=""/>
        <dsp:cNvSpPr/>
      </dsp:nvSpPr>
      <dsp:spPr>
        <a:xfrm>
          <a:off x="193431" y="2765665"/>
          <a:ext cx="2708040" cy="383760"/>
        </a:xfrm>
        <a:prstGeom prst="roundRect">
          <a:avLst/>
        </a:prstGeom>
        <a:solidFill>
          <a:srgbClr val="00A9C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2357" tIns="0" rIns="102357" bIns="0" numCol="1" spcCol="1270" anchor="ctr" anchorCtr="0">
          <a:noAutofit/>
        </a:bodyPr>
        <a:lstStyle/>
        <a:p>
          <a:pPr marL="0" lvl="0" indent="0" algn="l" defTabSz="577850">
            <a:lnSpc>
              <a:spcPct val="90000"/>
            </a:lnSpc>
            <a:spcBef>
              <a:spcPct val="0"/>
            </a:spcBef>
            <a:spcAft>
              <a:spcPct val="35000"/>
            </a:spcAft>
            <a:buNone/>
          </a:pPr>
          <a:r>
            <a:rPr lang="en-GB" sz="1300" kern="1200" dirty="0">
              <a:solidFill>
                <a:schemeClr val="tx1"/>
              </a:solidFill>
              <a:latin typeface="Frutiger" panose="020B0602020204020204" pitchFamily="34" charset="0"/>
            </a:rPr>
            <a:t>Global</a:t>
          </a:r>
        </a:p>
      </dsp:txBody>
      <dsp:txXfrm>
        <a:off x="212165" y="2784399"/>
        <a:ext cx="2670572"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6C19B-2217-49D9-93FE-034C90A01E29}">
      <dsp:nvSpPr>
        <dsp:cNvPr id="0" name=""/>
        <dsp:cNvSpPr/>
      </dsp:nvSpPr>
      <dsp:spPr>
        <a:xfrm>
          <a:off x="0" y="75528"/>
          <a:ext cx="3774902" cy="740510"/>
        </a:xfrm>
        <a:prstGeom prst="rect">
          <a:avLst/>
        </a:prstGeom>
        <a:solidFill>
          <a:srgbClr val="78E62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974" tIns="167290" rIns="29297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Staffing, mix and volume</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Retention of valued staff</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Too much overtime </a:t>
          </a:r>
        </a:p>
      </dsp:txBody>
      <dsp:txXfrm>
        <a:off x="0" y="75528"/>
        <a:ext cx="3774902" cy="740510"/>
      </dsp:txXfrm>
    </dsp:sp>
    <dsp:sp modelId="{239A4E45-FAE3-4EEE-B616-F492842014E3}">
      <dsp:nvSpPr>
        <dsp:cNvPr id="0" name=""/>
        <dsp:cNvSpPr/>
      </dsp:nvSpPr>
      <dsp:spPr>
        <a:xfrm>
          <a:off x="188745" y="3240"/>
          <a:ext cx="2642431" cy="144575"/>
        </a:xfrm>
        <a:prstGeom prst="roundRect">
          <a:avLst/>
        </a:prstGeom>
        <a:solidFill>
          <a:srgbClr val="0067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78" tIns="0" rIns="99878" bIns="0" numCol="1" spcCol="1270" anchor="ctr" anchorCtr="0">
          <a:noAutofit/>
        </a:bodyPr>
        <a:lstStyle/>
        <a:p>
          <a:pPr marL="0" lvl="0" indent="0" algn="l" defTabSz="533400">
            <a:lnSpc>
              <a:spcPct val="90000"/>
            </a:lnSpc>
            <a:spcBef>
              <a:spcPct val="0"/>
            </a:spcBef>
            <a:spcAft>
              <a:spcPct val="35000"/>
            </a:spcAft>
            <a:buNone/>
          </a:pPr>
          <a:r>
            <a:rPr lang="en-US" sz="1200" b="0" i="0" u="sng" kern="1200" dirty="0">
              <a:latin typeface="Frutiger" panose="020B0602020204020204" pitchFamily="34" charset="0"/>
            </a:rPr>
            <a:t>Resourcing</a:t>
          </a:r>
          <a:endParaRPr lang="en-GB" sz="1200" u="sng" kern="1200" dirty="0">
            <a:latin typeface="Frutiger" panose="020B0602020204020204" pitchFamily="34" charset="0"/>
          </a:endParaRPr>
        </a:p>
      </dsp:txBody>
      <dsp:txXfrm>
        <a:off x="195803" y="10298"/>
        <a:ext cx="2628315" cy="130459"/>
      </dsp:txXfrm>
    </dsp:sp>
    <dsp:sp modelId="{26C4AD61-25C9-4261-8872-D897D2EBEF82}">
      <dsp:nvSpPr>
        <dsp:cNvPr id="0" name=""/>
        <dsp:cNvSpPr/>
      </dsp:nvSpPr>
      <dsp:spPr>
        <a:xfrm>
          <a:off x="0" y="899122"/>
          <a:ext cx="3774902" cy="1110765"/>
        </a:xfrm>
        <a:prstGeom prst="rect">
          <a:avLst/>
        </a:prstGeom>
        <a:solidFill>
          <a:srgbClr val="78E62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974" tIns="167290" rIns="29297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Not enough time to do training</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Lack a defined career path</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Use of capable mentor</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Inability to take opportunities</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Lack regular, meaningful appraisals</a:t>
          </a:r>
        </a:p>
      </dsp:txBody>
      <dsp:txXfrm>
        <a:off x="0" y="899122"/>
        <a:ext cx="3774902" cy="1110765"/>
      </dsp:txXfrm>
    </dsp:sp>
    <dsp:sp modelId="{2E8037EB-5A77-4F76-B870-DAB83679BE5F}">
      <dsp:nvSpPr>
        <dsp:cNvPr id="0" name=""/>
        <dsp:cNvSpPr/>
      </dsp:nvSpPr>
      <dsp:spPr>
        <a:xfrm>
          <a:off x="188745" y="827753"/>
          <a:ext cx="2642431" cy="144575"/>
        </a:xfrm>
        <a:prstGeom prst="roundRect">
          <a:avLst/>
        </a:prstGeom>
        <a:solidFill>
          <a:srgbClr val="0067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78" tIns="0" rIns="99878" bIns="0" numCol="1" spcCol="1270" anchor="ctr" anchorCtr="0">
          <a:noAutofit/>
        </a:bodyPr>
        <a:lstStyle/>
        <a:p>
          <a:pPr marL="0" lvl="0" indent="0" algn="l" defTabSz="533400">
            <a:lnSpc>
              <a:spcPct val="90000"/>
            </a:lnSpc>
            <a:spcBef>
              <a:spcPct val="0"/>
            </a:spcBef>
            <a:spcAft>
              <a:spcPct val="35000"/>
            </a:spcAft>
            <a:buNone/>
          </a:pPr>
          <a:r>
            <a:rPr lang="en-GB" sz="1200" u="sng" kern="1200" dirty="0">
              <a:latin typeface="Frutiger" panose="020B0602020204020204" pitchFamily="34" charset="0"/>
            </a:rPr>
            <a:t>Development</a:t>
          </a:r>
        </a:p>
      </dsp:txBody>
      <dsp:txXfrm>
        <a:off x="195803" y="834811"/>
        <a:ext cx="2628315" cy="130459"/>
      </dsp:txXfrm>
    </dsp:sp>
    <dsp:sp modelId="{42E85DFC-BB6F-490A-BD09-481ACE8C0FE6}">
      <dsp:nvSpPr>
        <dsp:cNvPr id="0" name=""/>
        <dsp:cNvSpPr/>
      </dsp:nvSpPr>
      <dsp:spPr>
        <a:xfrm>
          <a:off x="0" y="2071842"/>
          <a:ext cx="3774902" cy="740510"/>
        </a:xfrm>
        <a:prstGeom prst="rect">
          <a:avLst/>
        </a:prstGeom>
        <a:solidFill>
          <a:srgbClr val="78E62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974" tIns="167290" rIns="29297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Lack ability to make Improvements</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Don’t feel trusted to do my job</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Don’t feel supported</a:t>
          </a:r>
        </a:p>
      </dsp:txBody>
      <dsp:txXfrm>
        <a:off x="0" y="2071842"/>
        <a:ext cx="3774902" cy="740510"/>
      </dsp:txXfrm>
    </dsp:sp>
    <dsp:sp modelId="{76E3AF19-BA45-4996-97B3-F710F0DBC229}">
      <dsp:nvSpPr>
        <dsp:cNvPr id="0" name=""/>
        <dsp:cNvSpPr/>
      </dsp:nvSpPr>
      <dsp:spPr>
        <a:xfrm>
          <a:off x="188745" y="2022521"/>
          <a:ext cx="2642431" cy="144575"/>
        </a:xfrm>
        <a:prstGeom prst="roundRect">
          <a:avLst/>
        </a:prstGeom>
        <a:solidFill>
          <a:srgbClr val="0067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78" tIns="0" rIns="99878" bIns="0" numCol="1" spcCol="1270" anchor="ctr" anchorCtr="0">
          <a:noAutofit/>
        </a:bodyPr>
        <a:lstStyle/>
        <a:p>
          <a:pPr marL="0" lvl="0" indent="0" algn="l" defTabSz="533400">
            <a:lnSpc>
              <a:spcPct val="90000"/>
            </a:lnSpc>
            <a:spcBef>
              <a:spcPct val="0"/>
            </a:spcBef>
            <a:spcAft>
              <a:spcPct val="35000"/>
            </a:spcAft>
            <a:buNone/>
          </a:pPr>
          <a:r>
            <a:rPr lang="en-US" sz="1200" b="0" i="0" u="sng" kern="1200" dirty="0">
              <a:latin typeface="Frutiger" panose="020B0602020204020204" pitchFamily="34" charset="0"/>
            </a:rPr>
            <a:t>My Job</a:t>
          </a:r>
          <a:endParaRPr lang="en-GB" sz="1200" u="sng" kern="1200" dirty="0">
            <a:latin typeface="Frutiger" panose="020B0602020204020204" pitchFamily="34" charset="0"/>
          </a:endParaRPr>
        </a:p>
      </dsp:txBody>
      <dsp:txXfrm>
        <a:off x="195803" y="2029579"/>
        <a:ext cx="2628315" cy="130459"/>
      </dsp:txXfrm>
    </dsp:sp>
    <dsp:sp modelId="{2337DC5E-F065-43B5-B324-FD9B4CB28863}">
      <dsp:nvSpPr>
        <dsp:cNvPr id="0" name=""/>
        <dsp:cNvSpPr/>
      </dsp:nvSpPr>
      <dsp:spPr>
        <a:xfrm>
          <a:off x="0" y="2860277"/>
          <a:ext cx="3774902" cy="1295893"/>
        </a:xfrm>
        <a:prstGeom prst="rect">
          <a:avLst/>
        </a:prstGeom>
        <a:solidFill>
          <a:srgbClr val="78E62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974" tIns="167290" rIns="29297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Exhausted Staff</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Working out of area / Unable to take  breaks</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Mental &amp; Physical illness</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Not psychologically safe</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Concerns are not heard</a:t>
          </a:r>
        </a:p>
      </dsp:txBody>
      <dsp:txXfrm>
        <a:off x="0" y="2860277"/>
        <a:ext cx="3774902" cy="1295893"/>
      </dsp:txXfrm>
    </dsp:sp>
    <dsp:sp modelId="{4E21F900-D3AA-466A-AB11-E86744232850}">
      <dsp:nvSpPr>
        <dsp:cNvPr id="0" name=""/>
        <dsp:cNvSpPr/>
      </dsp:nvSpPr>
      <dsp:spPr>
        <a:xfrm>
          <a:off x="188745" y="2839668"/>
          <a:ext cx="2642431" cy="144575"/>
        </a:xfrm>
        <a:prstGeom prst="roundRect">
          <a:avLst/>
        </a:prstGeom>
        <a:solidFill>
          <a:srgbClr val="0067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78" tIns="0" rIns="99878" bIns="0" numCol="1" spcCol="1270" anchor="ctr" anchorCtr="0">
          <a:noAutofit/>
        </a:bodyPr>
        <a:lstStyle/>
        <a:p>
          <a:pPr marL="0" lvl="0" indent="0" algn="l" defTabSz="533400">
            <a:lnSpc>
              <a:spcPct val="90000"/>
            </a:lnSpc>
            <a:spcBef>
              <a:spcPct val="0"/>
            </a:spcBef>
            <a:spcAft>
              <a:spcPct val="35000"/>
            </a:spcAft>
            <a:buNone/>
          </a:pPr>
          <a:r>
            <a:rPr lang="en-GB" sz="1200" u="sng" kern="1200" dirty="0">
              <a:latin typeface="Frutiger" panose="020B0602020204020204" pitchFamily="34" charset="0"/>
            </a:rPr>
            <a:t>Health &amp; Wellbeing</a:t>
          </a:r>
        </a:p>
      </dsp:txBody>
      <dsp:txXfrm>
        <a:off x="195803" y="2846726"/>
        <a:ext cx="2628315" cy="130459"/>
      </dsp:txXfrm>
    </dsp:sp>
    <dsp:sp modelId="{9C003B6A-1DCE-4088-A328-F2CB3270CDF8}">
      <dsp:nvSpPr>
        <dsp:cNvPr id="0" name=""/>
        <dsp:cNvSpPr/>
      </dsp:nvSpPr>
      <dsp:spPr>
        <a:xfrm>
          <a:off x="0" y="4267781"/>
          <a:ext cx="3774902" cy="925638"/>
        </a:xfrm>
        <a:prstGeom prst="rect">
          <a:avLst/>
        </a:prstGeom>
        <a:solidFill>
          <a:srgbClr val="78E62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974" tIns="167290" rIns="29297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Lack of Dignity at Work</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Don’t always work as one Team</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Not safe from bullying &amp; harassment</a:t>
          </a:r>
        </a:p>
        <a:p>
          <a:pPr marL="114300" lvl="1" indent="-114300" algn="l" defTabSz="533400">
            <a:lnSpc>
              <a:spcPct val="90000"/>
            </a:lnSpc>
            <a:spcBef>
              <a:spcPct val="0"/>
            </a:spcBef>
            <a:spcAft>
              <a:spcPct val="15000"/>
            </a:spcAft>
            <a:buChar char="•"/>
          </a:pPr>
          <a:r>
            <a:rPr lang="en-GB" sz="1200" kern="1200" dirty="0">
              <a:latin typeface="Frutiger" panose="020B0602020204020204" pitchFamily="34" charset="0"/>
            </a:rPr>
            <a:t>Lacking a Voice</a:t>
          </a:r>
        </a:p>
      </dsp:txBody>
      <dsp:txXfrm>
        <a:off x="0" y="4267781"/>
        <a:ext cx="3774902" cy="925638"/>
      </dsp:txXfrm>
    </dsp:sp>
    <dsp:sp modelId="{8C5BAFF6-5106-47F6-935D-BF4FCAB4EFAB}">
      <dsp:nvSpPr>
        <dsp:cNvPr id="0" name=""/>
        <dsp:cNvSpPr/>
      </dsp:nvSpPr>
      <dsp:spPr>
        <a:xfrm>
          <a:off x="188745" y="4182733"/>
          <a:ext cx="2642431" cy="144575"/>
        </a:xfrm>
        <a:prstGeom prst="roundRect">
          <a:avLst/>
        </a:prstGeom>
        <a:solidFill>
          <a:srgbClr val="00674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878" tIns="0" rIns="99878" bIns="0" numCol="1" spcCol="1270" anchor="ctr" anchorCtr="0">
          <a:noAutofit/>
        </a:bodyPr>
        <a:lstStyle/>
        <a:p>
          <a:pPr marL="0" lvl="0" indent="0" algn="l" defTabSz="533400">
            <a:lnSpc>
              <a:spcPct val="90000"/>
            </a:lnSpc>
            <a:spcBef>
              <a:spcPct val="0"/>
            </a:spcBef>
            <a:spcAft>
              <a:spcPct val="35000"/>
            </a:spcAft>
            <a:buNone/>
          </a:pPr>
          <a:r>
            <a:rPr lang="en-GB" sz="1200" u="sng" kern="1200" dirty="0">
              <a:latin typeface="Frutiger" panose="020B0602020204020204" pitchFamily="34" charset="0"/>
            </a:rPr>
            <a:t>Equality Diversity &amp; inclusion</a:t>
          </a:r>
        </a:p>
      </dsp:txBody>
      <dsp:txXfrm>
        <a:off x="195803" y="4189791"/>
        <a:ext cx="2628315" cy="130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74589-2FA1-4BBF-A6F3-85D6AE7F8D62}">
      <dsp:nvSpPr>
        <dsp:cNvPr id="0" name=""/>
        <dsp:cNvSpPr/>
      </dsp:nvSpPr>
      <dsp:spPr>
        <a:xfrm>
          <a:off x="224099" y="355192"/>
          <a:ext cx="656040" cy="65604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73C00-41F4-4BA7-98CA-D48086E0A631}">
      <dsp:nvSpPr>
        <dsp:cNvPr id="0" name=""/>
        <dsp:cNvSpPr/>
      </dsp:nvSpPr>
      <dsp:spPr>
        <a:xfrm>
          <a:off x="361868" y="492961"/>
          <a:ext cx="380503" cy="380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1F3113-C978-402E-83CD-F6AAB379F21B}">
      <dsp:nvSpPr>
        <dsp:cNvPr id="0" name=""/>
        <dsp:cNvSpPr/>
      </dsp:nvSpPr>
      <dsp:spPr>
        <a:xfrm>
          <a:off x="1020720" y="355192"/>
          <a:ext cx="1546382" cy="65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Collate Feedback from Leadership meeting on March 23</a:t>
          </a:r>
          <a:r>
            <a:rPr lang="en-GB" sz="1100" kern="1200" baseline="30000" dirty="0"/>
            <a:t>rd</a:t>
          </a:r>
          <a:r>
            <a:rPr lang="en-GB" sz="1100" kern="1200" dirty="0"/>
            <a:t> 2022.</a:t>
          </a:r>
          <a:endParaRPr lang="en-US" sz="1100" kern="1200" dirty="0"/>
        </a:p>
      </dsp:txBody>
      <dsp:txXfrm>
        <a:off x="1020720" y="355192"/>
        <a:ext cx="1546382" cy="656040"/>
      </dsp:txXfrm>
    </dsp:sp>
    <dsp:sp modelId="{36D1107A-5A7D-4A3A-8020-A85416159161}">
      <dsp:nvSpPr>
        <dsp:cNvPr id="0" name=""/>
        <dsp:cNvSpPr/>
      </dsp:nvSpPr>
      <dsp:spPr>
        <a:xfrm>
          <a:off x="2836547" y="355192"/>
          <a:ext cx="656040" cy="65604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9C778A-EE00-4950-8FE8-0D7D4F509AF4}">
      <dsp:nvSpPr>
        <dsp:cNvPr id="0" name=""/>
        <dsp:cNvSpPr/>
      </dsp:nvSpPr>
      <dsp:spPr>
        <a:xfrm>
          <a:off x="2974316" y="492961"/>
          <a:ext cx="380503" cy="380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6EFD3C-A110-487A-BAFB-BFD137306393}">
      <dsp:nvSpPr>
        <dsp:cNvPr id="0" name=""/>
        <dsp:cNvSpPr/>
      </dsp:nvSpPr>
      <dsp:spPr>
        <a:xfrm>
          <a:off x="3633169" y="355192"/>
          <a:ext cx="1546382" cy="65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Present draft People Strategy to ELT by end of March.</a:t>
          </a:r>
          <a:endParaRPr lang="en-US" sz="1100" kern="1200"/>
        </a:p>
      </dsp:txBody>
      <dsp:txXfrm>
        <a:off x="3633169" y="355192"/>
        <a:ext cx="1546382" cy="656040"/>
      </dsp:txXfrm>
    </dsp:sp>
    <dsp:sp modelId="{8FF51055-CF1D-4239-8069-55D531BB3455}">
      <dsp:nvSpPr>
        <dsp:cNvPr id="0" name=""/>
        <dsp:cNvSpPr/>
      </dsp:nvSpPr>
      <dsp:spPr>
        <a:xfrm>
          <a:off x="5448996" y="355192"/>
          <a:ext cx="656040" cy="65604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75F9B-9E3F-4B4C-92FE-D57001A5B9C7}">
      <dsp:nvSpPr>
        <dsp:cNvPr id="0" name=""/>
        <dsp:cNvSpPr/>
      </dsp:nvSpPr>
      <dsp:spPr>
        <a:xfrm>
          <a:off x="5586764" y="492961"/>
          <a:ext cx="380503" cy="380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A65B27-7EAD-422B-AA26-7A4EA10EBF84}">
      <dsp:nvSpPr>
        <dsp:cNvPr id="0" name=""/>
        <dsp:cNvSpPr/>
      </dsp:nvSpPr>
      <dsp:spPr>
        <a:xfrm>
          <a:off x="6245617" y="355192"/>
          <a:ext cx="1546382" cy="65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Establish Focus Groups throughout </a:t>
          </a:r>
          <a:r>
            <a:rPr lang="en-GB" sz="1100" kern="1200" dirty="0" err="1"/>
            <a:t>EEast</a:t>
          </a:r>
          <a:r>
            <a:rPr lang="en-GB" sz="1100" kern="1200" dirty="0"/>
            <a:t> to test the assumptions: April to June 2022.</a:t>
          </a:r>
          <a:endParaRPr lang="en-US" sz="1100" kern="1200" dirty="0"/>
        </a:p>
      </dsp:txBody>
      <dsp:txXfrm>
        <a:off x="6245617" y="355192"/>
        <a:ext cx="1546382" cy="656040"/>
      </dsp:txXfrm>
    </dsp:sp>
    <dsp:sp modelId="{D76A845D-3A15-4ECC-B817-608CD397A8CD}">
      <dsp:nvSpPr>
        <dsp:cNvPr id="0" name=""/>
        <dsp:cNvSpPr/>
      </dsp:nvSpPr>
      <dsp:spPr>
        <a:xfrm>
          <a:off x="224099" y="1701152"/>
          <a:ext cx="656040" cy="65604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1B4825-3795-4C1E-9576-7806DE2221CB}">
      <dsp:nvSpPr>
        <dsp:cNvPr id="0" name=""/>
        <dsp:cNvSpPr/>
      </dsp:nvSpPr>
      <dsp:spPr>
        <a:xfrm>
          <a:off x="361868" y="1838921"/>
          <a:ext cx="380503" cy="380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A34EB89-0E6B-4BFA-B89A-A135AC149C24}">
      <dsp:nvSpPr>
        <dsp:cNvPr id="0" name=""/>
        <dsp:cNvSpPr/>
      </dsp:nvSpPr>
      <dsp:spPr>
        <a:xfrm>
          <a:off x="1020720" y="1701152"/>
          <a:ext cx="1546382" cy="65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Publish People Strategy July 2022.</a:t>
          </a:r>
          <a:endParaRPr lang="en-US" sz="1100" kern="1200"/>
        </a:p>
      </dsp:txBody>
      <dsp:txXfrm>
        <a:off x="1020720" y="1701152"/>
        <a:ext cx="1546382" cy="656040"/>
      </dsp:txXfrm>
    </dsp:sp>
    <dsp:sp modelId="{34F4441A-B7CD-4F64-A8B5-2973909A6B4C}">
      <dsp:nvSpPr>
        <dsp:cNvPr id="0" name=""/>
        <dsp:cNvSpPr/>
      </dsp:nvSpPr>
      <dsp:spPr>
        <a:xfrm>
          <a:off x="2836547" y="1701152"/>
          <a:ext cx="656040" cy="65604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39F8A-6789-4135-9648-C4F1DC6F5DC6}">
      <dsp:nvSpPr>
        <dsp:cNvPr id="0" name=""/>
        <dsp:cNvSpPr/>
      </dsp:nvSpPr>
      <dsp:spPr>
        <a:xfrm>
          <a:off x="2974316" y="1838921"/>
          <a:ext cx="380503" cy="3805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F83029-C211-4E7B-A560-FEA874EB8588}">
      <dsp:nvSpPr>
        <dsp:cNvPr id="0" name=""/>
        <dsp:cNvSpPr/>
      </dsp:nvSpPr>
      <dsp:spPr>
        <a:xfrm>
          <a:off x="3633169" y="1701152"/>
          <a:ext cx="1546382" cy="65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Establish Delivery teams responsible for owning and driving the initiatives.</a:t>
          </a:r>
          <a:endParaRPr lang="en-US" sz="1100" kern="1200"/>
        </a:p>
      </dsp:txBody>
      <dsp:txXfrm>
        <a:off x="3633169" y="1701152"/>
        <a:ext cx="1546382" cy="656040"/>
      </dsp:txXfrm>
    </dsp:sp>
    <dsp:sp modelId="{571651C1-B0A2-4ABF-BAA5-F059D6E9FDAA}">
      <dsp:nvSpPr>
        <dsp:cNvPr id="0" name=""/>
        <dsp:cNvSpPr/>
      </dsp:nvSpPr>
      <dsp:spPr>
        <a:xfrm>
          <a:off x="5448996" y="1701152"/>
          <a:ext cx="656040" cy="65604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4143A5-954E-4E97-AC4D-5AB860F9AF1B}">
      <dsp:nvSpPr>
        <dsp:cNvPr id="0" name=""/>
        <dsp:cNvSpPr/>
      </dsp:nvSpPr>
      <dsp:spPr>
        <a:xfrm>
          <a:off x="5586764" y="1838921"/>
          <a:ext cx="380503" cy="3805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E34FE1-95C5-4E07-8165-9079A3C6CE70}">
      <dsp:nvSpPr>
        <dsp:cNvPr id="0" name=""/>
        <dsp:cNvSpPr/>
      </dsp:nvSpPr>
      <dsp:spPr>
        <a:xfrm>
          <a:off x="6245617" y="1701152"/>
          <a:ext cx="1546382" cy="65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dirty="0"/>
            <a:t>Executive Sponsors allocated per Delivery team.</a:t>
          </a:r>
          <a:endParaRPr lang="en-US" sz="1100" kern="1200" dirty="0"/>
        </a:p>
      </dsp:txBody>
      <dsp:txXfrm>
        <a:off x="6245617" y="1701152"/>
        <a:ext cx="1546382" cy="656040"/>
      </dsp:txXfrm>
    </dsp:sp>
    <dsp:sp modelId="{196E7E2E-1FEB-484C-980C-3D68D73F8BCA}">
      <dsp:nvSpPr>
        <dsp:cNvPr id="0" name=""/>
        <dsp:cNvSpPr/>
      </dsp:nvSpPr>
      <dsp:spPr>
        <a:xfrm>
          <a:off x="224099" y="3047112"/>
          <a:ext cx="656040" cy="65604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80168-762A-4461-8865-C8982CA18322}">
      <dsp:nvSpPr>
        <dsp:cNvPr id="0" name=""/>
        <dsp:cNvSpPr/>
      </dsp:nvSpPr>
      <dsp:spPr>
        <a:xfrm>
          <a:off x="361868" y="3184880"/>
          <a:ext cx="380503" cy="38050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831EF4-12B9-4B2A-A3AF-F49B9EA898A4}">
      <dsp:nvSpPr>
        <dsp:cNvPr id="0" name=""/>
        <dsp:cNvSpPr/>
      </dsp:nvSpPr>
      <dsp:spPr>
        <a:xfrm>
          <a:off x="1020720" y="3047112"/>
          <a:ext cx="1546382" cy="65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GB" sz="1100" kern="1200"/>
            <a:t>Quarterly check in with the Executive team on progress.</a:t>
          </a:r>
          <a:endParaRPr lang="en-US" sz="1100" kern="1200"/>
        </a:p>
      </dsp:txBody>
      <dsp:txXfrm>
        <a:off x="1020720" y="3047112"/>
        <a:ext cx="1546382" cy="6560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1:59:33.618"/>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9:25:01.937"/>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9:25:01.938"/>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9:25:01.939"/>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1:59:32.342"/>
    </inkml:context>
    <inkml:brush xml:id="br0">
      <inkml:brushProperty name="width" value="0.05" units="cm"/>
      <inkml:brushProperty name="height" value="0.05" units="cm"/>
      <inkml:brushProperty name="color" value="#E0F00A"/>
    </inkml:brush>
  </inkml:definitions>
  <inkml:trace contextRef="#ctx0" brushRef="#br0">0 0 24575,'0'5'0,"0"5"0,5 2 0,1-2-8191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1:59:32.933"/>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1:59:33.618"/>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1:59:34.522"/>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2:25:36.462"/>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2:25:36.463"/>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1:59:33.618"/>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1:59:34.522"/>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1:59:34.522"/>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08:43:10.097"/>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3T08:43:10.097"/>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9:29:50.756"/>
    </inkml:context>
    <inkml:brush xml:id="br0">
      <inkml:brushProperty name="width" value="0.05" units="cm"/>
      <inkml:brushProperty name="height" value="0.05" units="cm"/>
      <inkml:brushProperty name="color" value="#E0F00A"/>
    </inkml:brush>
  </inkml:definitions>
  <inkml:trace contextRef="#ctx0" brushRef="#br0">0 0 24575,'0'5'0,"0"5"0,5 2 0,1-2-8191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9:29:50.757"/>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9:29:50.758"/>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9:29:50.759"/>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1:59:33.618"/>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1:59:34.522"/>
    </inkml:context>
    <inkml:brush xml:id="br0">
      <inkml:brushProperty name="width" value="0.05" units="cm"/>
      <inkml:brushProperty name="height" value="0.05" units="cm"/>
      <inkml:brushProperty name="color" value="#E0F00A"/>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19:25:01.936"/>
    </inkml:context>
    <inkml:brush xml:id="br0">
      <inkml:brushProperty name="width" value="0.05" units="cm"/>
      <inkml:brushProperty name="height" value="0.05" units="cm"/>
      <inkml:brushProperty name="color" value="#E0F00A"/>
    </inkml:brush>
  </inkml:definitions>
  <inkml:trace contextRef="#ctx0" brushRef="#br0">0 0 24575,'0'5'0,"0"5"0,5 2 0,1-2-8191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68FD8-030A-4127-BECA-EBABF27D64E9}" type="datetimeFigureOut">
              <a:rPr lang="en-GB" smtClean="0"/>
              <a:t>29/04/2022</a:t>
            </a:fld>
            <a:endParaRPr lang="en-GB"/>
          </a:p>
        </p:txBody>
      </p:sp>
      <p:sp>
        <p:nvSpPr>
          <p:cNvPr id="4" name="Slide Image Placeholder 3"/>
          <p:cNvSpPr>
            <a:spLocks noGrp="1" noRot="1" noChangeAspect="1"/>
          </p:cNvSpPr>
          <p:nvPr>
            <p:ph type="sldImg" idx="2"/>
          </p:nvPr>
        </p:nvSpPr>
        <p:spPr>
          <a:xfrm>
            <a:off x="1465263" y="1143000"/>
            <a:ext cx="39274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E2E0F7-641F-4288-B93A-B483CF604D02}" type="slidenum">
              <a:rPr lang="en-GB" smtClean="0"/>
              <a:t>‹#›</a:t>
            </a:fld>
            <a:endParaRPr lang="en-GB"/>
          </a:p>
        </p:txBody>
      </p:sp>
    </p:spTree>
    <p:extLst>
      <p:ext uri="{BB962C8B-B14F-4D97-AF65-F5344CB8AC3E}">
        <p14:creationId xmlns:p14="http://schemas.microsoft.com/office/powerpoint/2010/main" val="9876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CE2E0F7-641F-4288-B93A-B483CF604D02}" type="slidenum">
              <a:rPr lang="en-GB" smtClean="0"/>
              <a:t>1</a:t>
            </a:fld>
            <a:endParaRPr lang="en-GB"/>
          </a:p>
        </p:txBody>
      </p:sp>
    </p:spTree>
    <p:extLst>
      <p:ext uri="{BB962C8B-B14F-4D97-AF65-F5344CB8AC3E}">
        <p14:creationId xmlns:p14="http://schemas.microsoft.com/office/powerpoint/2010/main" val="2829514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CE2E0F7-641F-4288-B93A-B483CF604D02}" type="slidenum">
              <a:rPr lang="en-GB" smtClean="0"/>
              <a:t>12</a:t>
            </a:fld>
            <a:endParaRPr lang="en-GB"/>
          </a:p>
        </p:txBody>
      </p:sp>
    </p:spTree>
    <p:extLst>
      <p:ext uri="{BB962C8B-B14F-4D97-AF65-F5344CB8AC3E}">
        <p14:creationId xmlns:p14="http://schemas.microsoft.com/office/powerpoint/2010/main" val="682738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CE2E0F7-641F-4288-B93A-B483CF604D02}" type="slidenum">
              <a:rPr lang="en-GB" smtClean="0"/>
              <a:t>13</a:t>
            </a:fld>
            <a:endParaRPr lang="en-GB"/>
          </a:p>
        </p:txBody>
      </p:sp>
    </p:spTree>
    <p:extLst>
      <p:ext uri="{BB962C8B-B14F-4D97-AF65-F5344CB8AC3E}">
        <p14:creationId xmlns:p14="http://schemas.microsoft.com/office/powerpoint/2010/main" val="77380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fill out digital section</a:t>
            </a:r>
          </a:p>
        </p:txBody>
      </p:sp>
      <p:sp>
        <p:nvSpPr>
          <p:cNvPr id="4" name="Slide Number Placeholder 3"/>
          <p:cNvSpPr>
            <a:spLocks noGrp="1"/>
          </p:cNvSpPr>
          <p:nvPr>
            <p:ph type="sldNum" sz="quarter" idx="5"/>
          </p:nvPr>
        </p:nvSpPr>
        <p:spPr/>
        <p:txBody>
          <a:bodyPr/>
          <a:lstStyle/>
          <a:p>
            <a:fld id="{7CE2E0F7-641F-4288-B93A-B483CF604D02}" type="slidenum">
              <a:rPr lang="en-GB" smtClean="0"/>
              <a:t>14</a:t>
            </a:fld>
            <a:endParaRPr lang="en-GB"/>
          </a:p>
        </p:txBody>
      </p:sp>
    </p:spTree>
    <p:extLst>
      <p:ext uri="{BB962C8B-B14F-4D97-AF65-F5344CB8AC3E}">
        <p14:creationId xmlns:p14="http://schemas.microsoft.com/office/powerpoint/2010/main" val="1576059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CE2E0F7-641F-4288-B93A-B483CF604D02}" type="slidenum">
              <a:rPr lang="en-GB" smtClean="0"/>
              <a:t>15</a:t>
            </a:fld>
            <a:endParaRPr lang="en-GB"/>
          </a:p>
        </p:txBody>
      </p:sp>
    </p:spTree>
    <p:extLst>
      <p:ext uri="{BB962C8B-B14F-4D97-AF65-F5344CB8AC3E}">
        <p14:creationId xmlns:p14="http://schemas.microsoft.com/office/powerpoint/2010/main" val="654058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E2E0F7-641F-4288-B93A-B483CF604D02}" type="slidenum">
              <a:rPr lang="en-GB" smtClean="0"/>
              <a:t>16</a:t>
            </a:fld>
            <a:endParaRPr lang="en-GB"/>
          </a:p>
        </p:txBody>
      </p:sp>
    </p:spTree>
    <p:extLst>
      <p:ext uri="{BB962C8B-B14F-4D97-AF65-F5344CB8AC3E}">
        <p14:creationId xmlns:p14="http://schemas.microsoft.com/office/powerpoint/2010/main" val="1379270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quite </a:t>
            </a:r>
            <a:r>
              <a:rPr lang="en-GB" dirty="0" err="1"/>
              <a:t>indepth</a:t>
            </a:r>
            <a:r>
              <a:rPr lang="en-GB" dirty="0"/>
              <a:t> so do you think it is worth including or it might be too much?  Generate more questions than required.</a:t>
            </a:r>
          </a:p>
        </p:txBody>
      </p:sp>
      <p:sp>
        <p:nvSpPr>
          <p:cNvPr id="4" name="Slide Number Placeholder 3"/>
          <p:cNvSpPr>
            <a:spLocks noGrp="1"/>
          </p:cNvSpPr>
          <p:nvPr>
            <p:ph type="sldNum" sz="quarter" idx="5"/>
          </p:nvPr>
        </p:nvSpPr>
        <p:spPr/>
        <p:txBody>
          <a:bodyPr/>
          <a:lstStyle/>
          <a:p>
            <a:fld id="{7CE2E0F7-641F-4288-B93A-B483CF604D02}" type="slidenum">
              <a:rPr lang="en-GB" smtClean="0"/>
              <a:t>17</a:t>
            </a:fld>
            <a:endParaRPr lang="en-GB"/>
          </a:p>
        </p:txBody>
      </p:sp>
    </p:spTree>
    <p:extLst>
      <p:ext uri="{BB962C8B-B14F-4D97-AF65-F5344CB8AC3E}">
        <p14:creationId xmlns:p14="http://schemas.microsoft.com/office/powerpoint/2010/main" val="300936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slide, I think it’s advisable to state that at phase 3, although we mention consultation due to there being a new business model, we have no reason to believe there will be any at risk positions.</a:t>
            </a:r>
          </a:p>
        </p:txBody>
      </p:sp>
      <p:sp>
        <p:nvSpPr>
          <p:cNvPr id="4" name="Slide Number Placeholder 3"/>
          <p:cNvSpPr>
            <a:spLocks noGrp="1"/>
          </p:cNvSpPr>
          <p:nvPr>
            <p:ph type="sldNum" sz="quarter" idx="5"/>
          </p:nvPr>
        </p:nvSpPr>
        <p:spPr/>
        <p:txBody>
          <a:bodyPr/>
          <a:lstStyle/>
          <a:p>
            <a:fld id="{7CE2E0F7-641F-4288-B93A-B483CF604D02}" type="slidenum">
              <a:rPr lang="en-GB" smtClean="0"/>
              <a:t>3</a:t>
            </a:fld>
            <a:endParaRPr lang="en-GB"/>
          </a:p>
        </p:txBody>
      </p:sp>
    </p:spTree>
    <p:extLst>
      <p:ext uri="{BB962C8B-B14F-4D97-AF65-F5344CB8AC3E}">
        <p14:creationId xmlns:p14="http://schemas.microsoft.com/office/powerpoint/2010/main" val="159499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slide, I think it’s advisable to state that at phase 3, although we mention consultation due to there being a new business model, we have no reason to believe there will be any at risk positions.</a:t>
            </a:r>
          </a:p>
        </p:txBody>
      </p:sp>
      <p:sp>
        <p:nvSpPr>
          <p:cNvPr id="4" name="Slide Number Placeholder 3"/>
          <p:cNvSpPr>
            <a:spLocks noGrp="1"/>
          </p:cNvSpPr>
          <p:nvPr>
            <p:ph type="sldNum" sz="quarter" idx="5"/>
          </p:nvPr>
        </p:nvSpPr>
        <p:spPr/>
        <p:txBody>
          <a:bodyPr/>
          <a:lstStyle/>
          <a:p>
            <a:fld id="{7CE2E0F7-641F-4288-B93A-B483CF604D02}" type="slidenum">
              <a:rPr lang="en-GB" smtClean="0"/>
              <a:t>4</a:t>
            </a:fld>
            <a:endParaRPr lang="en-GB"/>
          </a:p>
        </p:txBody>
      </p:sp>
    </p:spTree>
    <p:extLst>
      <p:ext uri="{BB962C8B-B14F-4D97-AF65-F5344CB8AC3E}">
        <p14:creationId xmlns:p14="http://schemas.microsoft.com/office/powerpoint/2010/main" val="410105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slide, I think it’s advisable to state that at phase 3, although we mention consultation due to there being a new business model, we have no reason to believe there will be any at risk positions.</a:t>
            </a:r>
          </a:p>
        </p:txBody>
      </p:sp>
      <p:sp>
        <p:nvSpPr>
          <p:cNvPr id="4" name="Slide Number Placeholder 3"/>
          <p:cNvSpPr>
            <a:spLocks noGrp="1"/>
          </p:cNvSpPr>
          <p:nvPr>
            <p:ph type="sldNum" sz="quarter" idx="5"/>
          </p:nvPr>
        </p:nvSpPr>
        <p:spPr/>
        <p:txBody>
          <a:bodyPr/>
          <a:lstStyle/>
          <a:p>
            <a:fld id="{7CE2E0F7-641F-4288-B93A-B483CF604D02}" type="slidenum">
              <a:rPr lang="en-GB" smtClean="0"/>
              <a:t>5</a:t>
            </a:fld>
            <a:endParaRPr lang="en-GB"/>
          </a:p>
        </p:txBody>
      </p:sp>
    </p:spTree>
    <p:extLst>
      <p:ext uri="{BB962C8B-B14F-4D97-AF65-F5344CB8AC3E}">
        <p14:creationId xmlns:p14="http://schemas.microsoft.com/office/powerpoint/2010/main" val="191214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say that this is only a snapshot (not exhaustive) and that more detail will come out with Staff Survey publication</a:t>
            </a:r>
          </a:p>
          <a:p>
            <a:endParaRPr lang="en-GB" dirty="0"/>
          </a:p>
        </p:txBody>
      </p:sp>
      <p:sp>
        <p:nvSpPr>
          <p:cNvPr id="4" name="Slide Number Placeholder 3"/>
          <p:cNvSpPr>
            <a:spLocks noGrp="1"/>
          </p:cNvSpPr>
          <p:nvPr>
            <p:ph type="sldNum" sz="quarter" idx="5"/>
          </p:nvPr>
        </p:nvSpPr>
        <p:spPr/>
        <p:txBody>
          <a:bodyPr/>
          <a:lstStyle/>
          <a:p>
            <a:fld id="{7CE2E0F7-641F-4288-B93A-B483CF604D02}" type="slidenum">
              <a:rPr lang="en-GB" smtClean="0"/>
              <a:t>6</a:t>
            </a:fld>
            <a:endParaRPr lang="en-GB"/>
          </a:p>
        </p:txBody>
      </p:sp>
    </p:spTree>
    <p:extLst>
      <p:ext uri="{BB962C8B-B14F-4D97-AF65-F5344CB8AC3E}">
        <p14:creationId xmlns:p14="http://schemas.microsoft.com/office/powerpoint/2010/main" val="277186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quite </a:t>
            </a:r>
            <a:r>
              <a:rPr lang="en-GB" dirty="0" err="1"/>
              <a:t>indepth</a:t>
            </a:r>
            <a:r>
              <a:rPr lang="en-GB" dirty="0"/>
              <a:t> so do you think it is worth including or it might be too much?  Generate more questions than required.</a:t>
            </a:r>
          </a:p>
        </p:txBody>
      </p:sp>
      <p:sp>
        <p:nvSpPr>
          <p:cNvPr id="4" name="Slide Number Placeholder 3"/>
          <p:cNvSpPr>
            <a:spLocks noGrp="1"/>
          </p:cNvSpPr>
          <p:nvPr>
            <p:ph type="sldNum" sz="quarter" idx="5"/>
          </p:nvPr>
        </p:nvSpPr>
        <p:spPr/>
        <p:txBody>
          <a:bodyPr/>
          <a:lstStyle/>
          <a:p>
            <a:fld id="{7CE2E0F7-641F-4288-B93A-B483CF604D02}" type="slidenum">
              <a:rPr lang="en-GB" smtClean="0"/>
              <a:t>8</a:t>
            </a:fld>
            <a:endParaRPr lang="en-GB"/>
          </a:p>
        </p:txBody>
      </p:sp>
    </p:spTree>
    <p:extLst>
      <p:ext uri="{BB962C8B-B14F-4D97-AF65-F5344CB8AC3E}">
        <p14:creationId xmlns:p14="http://schemas.microsoft.com/office/powerpoint/2010/main" val="3084579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quite </a:t>
            </a:r>
            <a:r>
              <a:rPr lang="en-GB" dirty="0" err="1"/>
              <a:t>indepth</a:t>
            </a:r>
            <a:r>
              <a:rPr lang="en-GB" dirty="0"/>
              <a:t> so do you think it is worth including or it might be too much?  Generate more questions than required.</a:t>
            </a:r>
          </a:p>
        </p:txBody>
      </p:sp>
      <p:sp>
        <p:nvSpPr>
          <p:cNvPr id="4" name="Slide Number Placeholder 3"/>
          <p:cNvSpPr>
            <a:spLocks noGrp="1"/>
          </p:cNvSpPr>
          <p:nvPr>
            <p:ph type="sldNum" sz="quarter" idx="5"/>
          </p:nvPr>
        </p:nvSpPr>
        <p:spPr/>
        <p:txBody>
          <a:bodyPr/>
          <a:lstStyle/>
          <a:p>
            <a:fld id="{7CE2E0F7-641F-4288-B93A-B483CF604D02}" type="slidenum">
              <a:rPr lang="en-GB" smtClean="0"/>
              <a:t>9</a:t>
            </a:fld>
            <a:endParaRPr lang="en-GB"/>
          </a:p>
        </p:txBody>
      </p:sp>
    </p:spTree>
    <p:extLst>
      <p:ext uri="{BB962C8B-B14F-4D97-AF65-F5344CB8AC3E}">
        <p14:creationId xmlns:p14="http://schemas.microsoft.com/office/powerpoint/2010/main" val="184272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quite </a:t>
            </a:r>
            <a:r>
              <a:rPr lang="en-GB" dirty="0" err="1"/>
              <a:t>indepth</a:t>
            </a:r>
            <a:r>
              <a:rPr lang="en-GB" dirty="0"/>
              <a:t> so do you think it is worth including or it might be too much?  Generate more questions than required.</a:t>
            </a:r>
          </a:p>
        </p:txBody>
      </p:sp>
      <p:sp>
        <p:nvSpPr>
          <p:cNvPr id="4" name="Slide Number Placeholder 3"/>
          <p:cNvSpPr>
            <a:spLocks noGrp="1"/>
          </p:cNvSpPr>
          <p:nvPr>
            <p:ph type="sldNum" sz="quarter" idx="5"/>
          </p:nvPr>
        </p:nvSpPr>
        <p:spPr/>
        <p:txBody>
          <a:bodyPr/>
          <a:lstStyle/>
          <a:p>
            <a:fld id="{7CE2E0F7-641F-4288-B93A-B483CF604D02}" type="slidenum">
              <a:rPr lang="en-GB" smtClean="0"/>
              <a:t>10</a:t>
            </a:fld>
            <a:endParaRPr lang="en-GB"/>
          </a:p>
        </p:txBody>
      </p:sp>
    </p:spTree>
    <p:extLst>
      <p:ext uri="{BB962C8B-B14F-4D97-AF65-F5344CB8AC3E}">
        <p14:creationId xmlns:p14="http://schemas.microsoft.com/office/powerpoint/2010/main" val="50246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quite </a:t>
            </a:r>
            <a:r>
              <a:rPr lang="en-GB" dirty="0" err="1"/>
              <a:t>indepth</a:t>
            </a:r>
            <a:r>
              <a:rPr lang="en-GB" dirty="0"/>
              <a:t> so do you think it is worth including or it might be too much?  Generate more questions than required.</a:t>
            </a:r>
          </a:p>
        </p:txBody>
      </p:sp>
      <p:sp>
        <p:nvSpPr>
          <p:cNvPr id="4" name="Slide Number Placeholder 3"/>
          <p:cNvSpPr>
            <a:spLocks noGrp="1"/>
          </p:cNvSpPr>
          <p:nvPr>
            <p:ph type="sldNum" sz="quarter" idx="5"/>
          </p:nvPr>
        </p:nvSpPr>
        <p:spPr/>
        <p:txBody>
          <a:bodyPr/>
          <a:lstStyle/>
          <a:p>
            <a:fld id="{7CE2E0F7-641F-4288-B93A-B483CF604D02}" type="slidenum">
              <a:rPr lang="en-GB" smtClean="0"/>
              <a:t>11</a:t>
            </a:fld>
            <a:endParaRPr lang="en-GB"/>
          </a:p>
        </p:txBody>
      </p:sp>
    </p:spTree>
    <p:extLst>
      <p:ext uri="{BB962C8B-B14F-4D97-AF65-F5344CB8AC3E}">
        <p14:creationId xmlns:p14="http://schemas.microsoft.com/office/powerpoint/2010/main" val="3888995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pp-eeas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
        <p:nvSpPr>
          <p:cNvPr id="2" name="Title 1"/>
          <p:cNvSpPr>
            <a:spLocks noGrp="1"/>
          </p:cNvSpPr>
          <p:nvPr>
            <p:ph type="ctrTitle" hasCustomPrompt="1"/>
          </p:nvPr>
        </p:nvSpPr>
        <p:spPr>
          <a:xfrm>
            <a:off x="385047" y="2808608"/>
            <a:ext cx="6207832" cy="913444"/>
          </a:xfrm>
        </p:spPr>
        <p:txBody>
          <a:bodyPr/>
          <a:lstStyle>
            <a:lvl1pPr algn="l">
              <a:defRPr b="1">
                <a:solidFill>
                  <a:srgbClr val="009D3D"/>
                </a:solidFill>
                <a:latin typeface="Roboto slab"/>
                <a:cs typeface="Roboto slab"/>
              </a:defRPr>
            </a:lvl1pPr>
          </a:lstStyle>
          <a:p>
            <a:r>
              <a:rPr lang="en-GB" dirty="0"/>
              <a:t>Click to add title</a:t>
            </a:r>
            <a:endParaRPr lang="en-US" dirty="0"/>
          </a:p>
        </p:txBody>
      </p:sp>
      <p:sp>
        <p:nvSpPr>
          <p:cNvPr id="3" name="Subtitle 2"/>
          <p:cNvSpPr>
            <a:spLocks noGrp="1"/>
          </p:cNvSpPr>
          <p:nvPr>
            <p:ph type="subTitle" idx="1"/>
          </p:nvPr>
        </p:nvSpPr>
        <p:spPr>
          <a:xfrm>
            <a:off x="385047" y="3853272"/>
            <a:ext cx="4158919" cy="437199"/>
          </a:xfrm>
        </p:spPr>
        <p:txBody>
          <a:bodyPr>
            <a:normAutofit/>
          </a:bodyPr>
          <a:lstStyle>
            <a:lvl1pPr marL="0" indent="0" algn="l">
              <a:buNone/>
              <a:defRPr sz="18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2497868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p-eeas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
        <p:nvSpPr>
          <p:cNvPr id="2" name="Title 1"/>
          <p:cNvSpPr>
            <a:spLocks noGrp="1"/>
          </p:cNvSpPr>
          <p:nvPr>
            <p:ph type="title" hasCustomPrompt="1"/>
          </p:nvPr>
        </p:nvSpPr>
        <p:spPr>
          <a:xfrm>
            <a:off x="296687" y="348271"/>
            <a:ext cx="8016099" cy="796819"/>
          </a:xfrm>
        </p:spPr>
        <p:txBody>
          <a:bodyPr>
            <a:noAutofit/>
          </a:bodyPr>
          <a:lstStyle>
            <a:lvl1pPr algn="l">
              <a:defRPr sz="3600" b="1">
                <a:solidFill>
                  <a:srgbClr val="009D3D"/>
                </a:solidFill>
                <a:latin typeface="Roboto slab"/>
                <a:cs typeface="Roboto slab"/>
              </a:defRPr>
            </a:lvl1pPr>
          </a:lstStyle>
          <a:p>
            <a:r>
              <a:rPr lang="en-GB" dirty="0"/>
              <a:t>Insert page title</a:t>
            </a:r>
            <a:endParaRPr lang="en-US" dirty="0"/>
          </a:p>
        </p:txBody>
      </p:sp>
      <p:sp>
        <p:nvSpPr>
          <p:cNvPr id="3" name="Content Placeholder 2"/>
          <p:cNvSpPr>
            <a:spLocks noGrp="1"/>
          </p:cNvSpPr>
          <p:nvPr>
            <p:ph idx="1" hasCustomPrompt="1"/>
          </p:nvPr>
        </p:nvSpPr>
        <p:spPr>
          <a:xfrm>
            <a:off x="296687" y="1604649"/>
            <a:ext cx="8016099" cy="4058346"/>
          </a:xfrm>
        </p:spPr>
        <p:txBody>
          <a:bodyPr/>
          <a:lstStyle>
            <a:lvl1pPr>
              <a:defRPr sz="2400" b="1" baseline="0">
                <a:solidFill>
                  <a:srgbClr val="009D3D"/>
                </a:solidFill>
                <a:latin typeface="Roboto slab"/>
                <a:cs typeface="Roboto slab"/>
              </a:defRPr>
            </a:lvl1pPr>
            <a:lvl2pPr marL="914400" indent="-457200">
              <a:buFont typeface="Arial"/>
              <a:buChar char="•"/>
              <a:defRPr sz="2000">
                <a:latin typeface="Arial"/>
                <a:cs typeface="Arial"/>
              </a:defRPr>
            </a:lvl2pPr>
            <a:lvl3pPr marL="1257300" indent="-342900">
              <a:buFont typeface="Arial"/>
              <a:buChar char="•"/>
              <a:defRPr sz="1800">
                <a:latin typeface="Arial"/>
                <a:cs typeface="Arial"/>
              </a:defRPr>
            </a:lvl3pPr>
            <a:lvl4pPr marL="1714500" indent="-342900">
              <a:buFont typeface="Arial"/>
              <a:buChar char="•"/>
              <a:defRPr sz="1600">
                <a:latin typeface="Arial"/>
                <a:cs typeface="Arial"/>
              </a:defRPr>
            </a:lvl4pPr>
            <a:lvl5pPr marL="2171700" indent="-342900">
              <a:buFont typeface="Arial"/>
              <a:buChar char="•"/>
              <a:defRPr sz="1600">
                <a:latin typeface="Arial"/>
                <a:cs typeface="Arial"/>
              </a:defRPr>
            </a:lvl5pPr>
          </a:lstStyle>
          <a:p>
            <a:pPr lvl="0"/>
            <a:r>
              <a:rPr lang="en-GB" dirty="0"/>
              <a:t>Insert sub title</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8603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pp-eeas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
        <p:nvSpPr>
          <p:cNvPr id="3" name="Content Placeholder 2"/>
          <p:cNvSpPr>
            <a:spLocks noGrp="1"/>
          </p:cNvSpPr>
          <p:nvPr>
            <p:ph sz="half" idx="1" hasCustomPrompt="1"/>
          </p:nvPr>
        </p:nvSpPr>
        <p:spPr>
          <a:xfrm>
            <a:off x="286276" y="1646287"/>
            <a:ext cx="3959999" cy="4011501"/>
          </a:xfrm>
        </p:spPr>
        <p:txBody>
          <a:bodyPr/>
          <a:lstStyle>
            <a:lvl1pPr marL="0" indent="0">
              <a:buNone/>
              <a:defRPr sz="2400" b="1" i="0">
                <a:solidFill>
                  <a:srgbClr val="009D3D"/>
                </a:solidFill>
                <a:latin typeface="Roboto slab"/>
                <a:cs typeface="Roboto slab"/>
              </a:defRPr>
            </a:lvl1pPr>
            <a:lvl2pPr marL="800100" indent="-342900">
              <a:buFont typeface="Arial"/>
              <a:buChar char="•"/>
              <a:defRPr sz="2000">
                <a:latin typeface="Arial"/>
                <a:cs typeface="Arial"/>
              </a:defRPr>
            </a:lvl2pPr>
            <a:lvl3pPr marL="1257300" indent="-342900">
              <a:buFont typeface="Arial"/>
              <a:buChar char="•"/>
              <a:defRPr sz="1800">
                <a:latin typeface="Arial"/>
                <a:cs typeface="Arial"/>
              </a:defRPr>
            </a:lvl3pPr>
            <a:lvl4pPr marL="1657350" indent="-285750">
              <a:buFont typeface="Arial"/>
              <a:buChar char="•"/>
              <a:defRPr sz="1600">
                <a:latin typeface="Arial"/>
                <a:cs typeface="Arial"/>
              </a:defRPr>
            </a:lvl4pPr>
            <a:lvl5pPr marL="2114550" indent="-285750">
              <a:buFont typeface="Arial"/>
              <a:buChar char="•"/>
              <a:defRPr sz="1600">
                <a:latin typeface="Arial"/>
                <a:cs typeface="Arial"/>
              </a:defRPr>
            </a:lvl5pPr>
            <a:lvl6pPr>
              <a:defRPr sz="1800"/>
            </a:lvl6pPr>
            <a:lvl7pPr>
              <a:defRPr sz="1800"/>
            </a:lvl7pPr>
            <a:lvl8pPr>
              <a:defRPr sz="1800"/>
            </a:lvl8pPr>
            <a:lvl9pPr>
              <a:defRPr sz="1800"/>
            </a:lvl9pPr>
          </a:lstStyle>
          <a:p>
            <a:pPr lvl="0"/>
            <a:r>
              <a:rPr lang="en-GB" dirty="0"/>
              <a:t>Insert sub title</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p:cNvSpPr>
            <a:spLocks noGrp="1"/>
          </p:cNvSpPr>
          <p:nvPr>
            <p:ph type="title" hasCustomPrompt="1"/>
          </p:nvPr>
        </p:nvSpPr>
        <p:spPr>
          <a:xfrm>
            <a:off x="286276" y="348271"/>
            <a:ext cx="8140661" cy="796819"/>
          </a:xfrm>
        </p:spPr>
        <p:txBody>
          <a:bodyPr>
            <a:noAutofit/>
          </a:bodyPr>
          <a:lstStyle>
            <a:lvl1pPr algn="l">
              <a:defRPr sz="3600" b="1">
                <a:solidFill>
                  <a:srgbClr val="009D3D"/>
                </a:solidFill>
                <a:latin typeface="Roboto slab"/>
                <a:cs typeface="Roboto slab"/>
              </a:defRPr>
            </a:lvl1pPr>
          </a:lstStyle>
          <a:p>
            <a:r>
              <a:rPr lang="en-GB" dirty="0"/>
              <a:t>Insert page title</a:t>
            </a:r>
            <a:endParaRPr lang="en-US" dirty="0"/>
          </a:p>
        </p:txBody>
      </p:sp>
      <p:sp>
        <p:nvSpPr>
          <p:cNvPr id="11" name="Picture Placeholder 2"/>
          <p:cNvSpPr>
            <a:spLocks noGrp="1"/>
          </p:cNvSpPr>
          <p:nvPr>
            <p:ph type="pic" idx="10" hasCustomPrompt="1"/>
          </p:nvPr>
        </p:nvSpPr>
        <p:spPr>
          <a:xfrm>
            <a:off x="4476322" y="1646287"/>
            <a:ext cx="3950615" cy="4011501"/>
          </a:xfrm>
        </p:spPr>
        <p:txBody>
          <a:bodyPr>
            <a:normAutofit/>
          </a:bodyPr>
          <a:lstStyle>
            <a:lvl1pPr marL="0" indent="0">
              <a:buNone/>
              <a:defRPr sz="1200" baseline="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and drop image or click to use media browser</a:t>
            </a:r>
          </a:p>
        </p:txBody>
      </p:sp>
    </p:spTree>
    <p:extLst>
      <p:ext uri="{BB962C8B-B14F-4D97-AF65-F5344CB8AC3E}">
        <p14:creationId xmlns:p14="http://schemas.microsoft.com/office/powerpoint/2010/main" val="1658347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8" name="Picture 17" descr="pp-eeas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
        <p:nvSpPr>
          <p:cNvPr id="12" name="Content Placeholder 2"/>
          <p:cNvSpPr>
            <a:spLocks noGrp="1"/>
          </p:cNvSpPr>
          <p:nvPr>
            <p:ph sz="half" idx="1" hasCustomPrompt="1"/>
          </p:nvPr>
        </p:nvSpPr>
        <p:spPr>
          <a:xfrm>
            <a:off x="286276" y="1646287"/>
            <a:ext cx="3959999" cy="4011501"/>
          </a:xfrm>
        </p:spPr>
        <p:txBody>
          <a:bodyPr/>
          <a:lstStyle>
            <a:lvl1pPr marL="0" indent="0">
              <a:buNone/>
              <a:defRPr sz="2400" b="1" i="0">
                <a:solidFill>
                  <a:srgbClr val="009D3D"/>
                </a:solidFill>
                <a:latin typeface="Roboto slab"/>
                <a:cs typeface="Roboto slab"/>
              </a:defRPr>
            </a:lvl1pPr>
            <a:lvl2pPr marL="800100" indent="-342900">
              <a:buFont typeface="Arial"/>
              <a:buChar char="•"/>
              <a:defRPr sz="2000">
                <a:latin typeface="Arial"/>
                <a:cs typeface="Arial"/>
              </a:defRPr>
            </a:lvl2pPr>
            <a:lvl3pPr marL="1257300" indent="-342900">
              <a:buFont typeface="Arial"/>
              <a:buChar char="•"/>
              <a:defRPr sz="1800">
                <a:latin typeface="Arial"/>
                <a:cs typeface="Arial"/>
              </a:defRPr>
            </a:lvl3pPr>
            <a:lvl4pPr marL="1657350" indent="-285750">
              <a:buFont typeface="Arial"/>
              <a:buChar char="•"/>
              <a:defRPr sz="1600">
                <a:latin typeface="Arial"/>
                <a:cs typeface="Arial"/>
              </a:defRPr>
            </a:lvl4pPr>
            <a:lvl5pPr marL="2114550" indent="-285750">
              <a:buFont typeface="Arial"/>
              <a:buChar char="•"/>
              <a:defRPr sz="1600">
                <a:latin typeface="Arial"/>
                <a:cs typeface="Arial"/>
              </a:defRPr>
            </a:lvl5pPr>
            <a:lvl6pPr>
              <a:defRPr sz="1800"/>
            </a:lvl6pPr>
            <a:lvl7pPr>
              <a:defRPr sz="1800"/>
            </a:lvl7pPr>
            <a:lvl8pPr>
              <a:defRPr sz="1800"/>
            </a:lvl8pPr>
            <a:lvl9pPr>
              <a:defRPr sz="1800"/>
            </a:lvl9pPr>
          </a:lstStyle>
          <a:p>
            <a:pPr lvl="0"/>
            <a:r>
              <a:rPr lang="en-GB" dirty="0"/>
              <a:t>Insert sub title</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1"/>
          <p:cNvSpPr>
            <a:spLocks noGrp="1"/>
          </p:cNvSpPr>
          <p:nvPr>
            <p:ph type="title" hasCustomPrompt="1"/>
          </p:nvPr>
        </p:nvSpPr>
        <p:spPr>
          <a:xfrm>
            <a:off x="286276" y="348271"/>
            <a:ext cx="8140661" cy="796819"/>
          </a:xfrm>
        </p:spPr>
        <p:txBody>
          <a:bodyPr>
            <a:noAutofit/>
          </a:bodyPr>
          <a:lstStyle>
            <a:lvl1pPr algn="l">
              <a:defRPr sz="3600" b="1">
                <a:solidFill>
                  <a:srgbClr val="009D3D"/>
                </a:solidFill>
                <a:latin typeface="Roboto slab"/>
                <a:cs typeface="Roboto slab"/>
              </a:defRPr>
            </a:lvl1pPr>
          </a:lstStyle>
          <a:p>
            <a:r>
              <a:rPr lang="en-GB" dirty="0"/>
              <a:t>Insert page title</a:t>
            </a:r>
            <a:endParaRPr lang="en-US" dirty="0"/>
          </a:p>
        </p:txBody>
      </p:sp>
      <p:sp>
        <p:nvSpPr>
          <p:cNvPr id="14" name="Content Placeholder 2"/>
          <p:cNvSpPr>
            <a:spLocks noGrp="1"/>
          </p:cNvSpPr>
          <p:nvPr>
            <p:ph sz="half" idx="10" hasCustomPrompt="1"/>
          </p:nvPr>
        </p:nvSpPr>
        <p:spPr>
          <a:xfrm>
            <a:off x="4466938" y="1646287"/>
            <a:ext cx="3959999" cy="4011501"/>
          </a:xfrm>
        </p:spPr>
        <p:txBody>
          <a:bodyPr/>
          <a:lstStyle>
            <a:lvl1pPr marL="0" indent="0">
              <a:buNone/>
              <a:defRPr sz="2400" b="1" i="0">
                <a:solidFill>
                  <a:srgbClr val="009D3D"/>
                </a:solidFill>
                <a:latin typeface="Roboto slab"/>
                <a:cs typeface="Roboto slab"/>
              </a:defRPr>
            </a:lvl1pPr>
            <a:lvl2pPr marL="800100" indent="-342900">
              <a:buFont typeface="Arial"/>
              <a:buChar char="•"/>
              <a:defRPr sz="2000">
                <a:latin typeface="Arial"/>
                <a:cs typeface="Arial"/>
              </a:defRPr>
            </a:lvl2pPr>
            <a:lvl3pPr marL="1257300" indent="-342900">
              <a:buFont typeface="Arial"/>
              <a:buChar char="•"/>
              <a:defRPr sz="1800">
                <a:latin typeface="Arial"/>
                <a:cs typeface="Arial"/>
              </a:defRPr>
            </a:lvl3pPr>
            <a:lvl4pPr marL="1657350" indent="-285750">
              <a:buFont typeface="Arial"/>
              <a:buChar char="•"/>
              <a:defRPr sz="1600">
                <a:latin typeface="Arial"/>
                <a:cs typeface="Arial"/>
              </a:defRPr>
            </a:lvl4pPr>
            <a:lvl5pPr marL="2114550" indent="-285750">
              <a:buFont typeface="Arial"/>
              <a:buChar char="•"/>
              <a:defRPr sz="1600">
                <a:latin typeface="Arial"/>
                <a:cs typeface="Arial"/>
              </a:defRPr>
            </a:lvl5pPr>
            <a:lvl6pPr>
              <a:defRPr sz="1800"/>
            </a:lvl6pPr>
            <a:lvl7pPr>
              <a:defRPr sz="1800"/>
            </a:lvl7pPr>
            <a:lvl8pPr>
              <a:defRPr sz="1800"/>
            </a:lvl8pPr>
            <a:lvl9pPr>
              <a:defRPr sz="1800"/>
            </a:lvl9pPr>
          </a:lstStyle>
          <a:p>
            <a:pPr lvl="0"/>
            <a:r>
              <a:rPr lang="en-GB" dirty="0"/>
              <a:t>Insert sub title</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7892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eeas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Tree>
    <p:extLst>
      <p:ext uri="{BB962C8B-B14F-4D97-AF65-F5344CB8AC3E}">
        <p14:creationId xmlns:p14="http://schemas.microsoft.com/office/powerpoint/2010/main" val="50349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7" name="Picture 6" descr="pp-eeas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
        <p:nvSpPr>
          <p:cNvPr id="2" name="Title 1"/>
          <p:cNvSpPr>
            <a:spLocks noGrp="1"/>
          </p:cNvSpPr>
          <p:nvPr>
            <p:ph type="title" hasCustomPrompt="1"/>
          </p:nvPr>
        </p:nvSpPr>
        <p:spPr>
          <a:xfrm>
            <a:off x="335788" y="458037"/>
            <a:ext cx="6847148" cy="364666"/>
          </a:xfrm>
        </p:spPr>
        <p:txBody>
          <a:bodyPr anchor="b">
            <a:normAutofit/>
          </a:bodyPr>
          <a:lstStyle>
            <a:lvl1pPr algn="l">
              <a:defRPr sz="1800" b="1">
                <a:solidFill>
                  <a:srgbClr val="009D3D"/>
                </a:solidFill>
                <a:latin typeface="Roboto slab"/>
                <a:cs typeface="Roboto slab"/>
              </a:defRPr>
            </a:lvl1pPr>
          </a:lstStyle>
          <a:p>
            <a:r>
              <a:rPr lang="en-GB" dirty="0"/>
              <a:t>Insert image caption</a:t>
            </a:r>
            <a:endParaRPr lang="en-US" dirty="0"/>
          </a:p>
        </p:txBody>
      </p:sp>
      <p:sp>
        <p:nvSpPr>
          <p:cNvPr id="3" name="Picture Placeholder 2"/>
          <p:cNvSpPr>
            <a:spLocks noGrp="1"/>
          </p:cNvSpPr>
          <p:nvPr>
            <p:ph type="pic" idx="1" hasCustomPrompt="1"/>
          </p:nvPr>
        </p:nvSpPr>
        <p:spPr>
          <a:xfrm>
            <a:off x="335788" y="952507"/>
            <a:ext cx="8096355" cy="4866635"/>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and drop image or click to use media browser</a:t>
            </a:r>
          </a:p>
        </p:txBody>
      </p:sp>
    </p:spTree>
    <p:extLst>
      <p:ext uri="{BB962C8B-B14F-4D97-AF65-F5344CB8AC3E}">
        <p14:creationId xmlns:p14="http://schemas.microsoft.com/office/powerpoint/2010/main" val="117352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9" name="Picture 8" descr="pp-eeas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0" y="0"/>
            <a:ext cx="8747760" cy="6876288"/>
          </a:xfrm>
          <a:prstGeom prst="rect">
            <a:avLst/>
          </a:prstGeom>
        </p:spPr>
      </p:pic>
      <p:sp>
        <p:nvSpPr>
          <p:cNvPr id="12" name="Content Placeholder 2"/>
          <p:cNvSpPr>
            <a:spLocks noGrp="1"/>
          </p:cNvSpPr>
          <p:nvPr>
            <p:ph sz="half" idx="1" hasCustomPrompt="1"/>
          </p:nvPr>
        </p:nvSpPr>
        <p:spPr>
          <a:xfrm>
            <a:off x="286276" y="1454179"/>
            <a:ext cx="8140661" cy="4203610"/>
          </a:xfrm>
        </p:spPr>
        <p:txBody>
          <a:bodyPr/>
          <a:lstStyle>
            <a:lvl1pPr marL="0" indent="0">
              <a:buNone/>
              <a:defRPr sz="2400" b="1" i="0">
                <a:solidFill>
                  <a:srgbClr val="009D3D"/>
                </a:solidFill>
                <a:latin typeface="Roboto slab"/>
                <a:cs typeface="Roboto slab"/>
              </a:defRPr>
            </a:lvl1pPr>
            <a:lvl2pPr marL="800100" indent="-342900">
              <a:buFont typeface="Arial"/>
              <a:buChar char="•"/>
              <a:defRPr sz="2000">
                <a:latin typeface="Arial"/>
                <a:cs typeface="Arial"/>
              </a:defRPr>
            </a:lvl2pPr>
            <a:lvl3pPr marL="1257300" indent="-342900">
              <a:buFont typeface="Arial"/>
              <a:buChar char="•"/>
              <a:defRPr sz="1800">
                <a:latin typeface="Arial"/>
                <a:cs typeface="Arial"/>
              </a:defRPr>
            </a:lvl3pPr>
            <a:lvl4pPr marL="1657350" indent="-285750">
              <a:buFont typeface="Arial"/>
              <a:buChar char="•"/>
              <a:defRPr sz="1600">
                <a:latin typeface="Arial"/>
                <a:cs typeface="Arial"/>
              </a:defRPr>
            </a:lvl4pPr>
            <a:lvl5pPr marL="2114550" indent="-285750">
              <a:buFont typeface="Arial"/>
              <a:buChar char="•"/>
              <a:defRPr sz="1600">
                <a:latin typeface="Arial"/>
                <a:cs typeface="Arial"/>
              </a:defRPr>
            </a:lvl5pPr>
            <a:lvl6pPr>
              <a:defRPr sz="1800"/>
            </a:lvl6pPr>
            <a:lvl7pPr>
              <a:defRPr sz="1800"/>
            </a:lvl7pPr>
            <a:lvl8pPr>
              <a:defRPr sz="1800"/>
            </a:lvl8pPr>
            <a:lvl9pPr>
              <a:defRPr sz="1800"/>
            </a:lvl9pPr>
          </a:lstStyle>
          <a:p>
            <a:pPr lvl="0"/>
            <a:r>
              <a:rPr lang="en-GB" dirty="0"/>
              <a:t>Insert sub title</a:t>
            </a:r>
          </a:p>
          <a:p>
            <a:pPr lvl="0"/>
            <a:endParaRPr lang="en-GB" dirty="0"/>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itle 1"/>
          <p:cNvSpPr>
            <a:spLocks noGrp="1"/>
          </p:cNvSpPr>
          <p:nvPr>
            <p:ph type="title" hasCustomPrompt="1"/>
          </p:nvPr>
        </p:nvSpPr>
        <p:spPr>
          <a:xfrm>
            <a:off x="286276" y="348271"/>
            <a:ext cx="8140661" cy="796819"/>
          </a:xfrm>
        </p:spPr>
        <p:txBody>
          <a:bodyPr>
            <a:noAutofit/>
          </a:bodyPr>
          <a:lstStyle>
            <a:lvl1pPr algn="l">
              <a:defRPr sz="3600" b="1">
                <a:solidFill>
                  <a:srgbClr val="009D3D"/>
                </a:solidFill>
                <a:latin typeface="Roboto slab"/>
                <a:cs typeface="Roboto slab"/>
              </a:defRPr>
            </a:lvl1pPr>
          </a:lstStyle>
          <a:p>
            <a:r>
              <a:rPr lang="en-GB" dirty="0"/>
              <a:t>Insert page title</a:t>
            </a:r>
            <a:endParaRPr lang="en-US" dirty="0"/>
          </a:p>
        </p:txBody>
      </p:sp>
    </p:spTree>
    <p:extLst>
      <p:ext uri="{BB962C8B-B14F-4D97-AF65-F5344CB8AC3E}">
        <p14:creationId xmlns:p14="http://schemas.microsoft.com/office/powerpoint/2010/main" val="117499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516" y="275401"/>
            <a:ext cx="7875270" cy="11461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37516" y="1604648"/>
            <a:ext cx="7875270" cy="453853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882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7" r:id="rId6"/>
    <p:sldLayoutId id="214748365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2.jpg"/></Relationships>
</file>

<file path=ppt/slides/_rels/slide1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2.jpg"/><Relationship Id="rId4" Type="http://schemas.openxmlformats.org/officeDocument/2006/relationships/diagramLayout" Target="../diagrams/layout6.xml"/><Relationship Id="rId9"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2.xml"/><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customXml" Target="../ink/ink4.xml"/><Relationship Id="rId5" Type="http://schemas.openxmlformats.org/officeDocument/2006/relationships/image" Target="../media/image150.png"/><Relationship Id="rId10" Type="http://schemas.openxmlformats.org/officeDocument/2006/relationships/image" Target="../media/image16.png"/><Relationship Id="rId9" Type="http://schemas.openxmlformats.org/officeDocument/2006/relationships/customXml" Target="../ink/ink3.xml"/><Relationship Id="rId14" Type="http://schemas.openxmlformats.org/officeDocument/2006/relationships/customXml" Target="../ink/ink6.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customXml" Target="../ink/ink11.xml"/><Relationship Id="rId3" Type="http://schemas.openxmlformats.org/officeDocument/2006/relationships/customXml" Target="../ink/ink7.xml"/><Relationship Id="rId7" Type="http://schemas.openxmlformats.org/officeDocument/2006/relationships/customXml" Target="../ink/ink8.xml"/><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customXml" Target="../ink/ink10.xml"/><Relationship Id="rId5" Type="http://schemas.openxmlformats.org/officeDocument/2006/relationships/image" Target="../media/image150.png"/><Relationship Id="rId10" Type="http://schemas.openxmlformats.org/officeDocument/2006/relationships/image" Target="../media/image16.png"/><Relationship Id="rId9" Type="http://schemas.openxmlformats.org/officeDocument/2006/relationships/customXml" Target="../ink/ink9.xml"/><Relationship Id="rId14" Type="http://schemas.openxmlformats.org/officeDocument/2006/relationships/customXml" Target="../ink/ink12.xml"/></Relationships>
</file>

<file path=ppt/slides/_rels/slide14.xml.rels><?xml version="1.0" encoding="UTF-8" standalone="yes"?>
<Relationships xmlns="http://schemas.openxmlformats.org/package/2006/relationships"><Relationship Id="rId8" Type="http://schemas.openxmlformats.org/officeDocument/2006/relationships/customXml" Target="../ink/ink16.xml"/><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customXml" Target="../ink/ink18.xml"/><Relationship Id="rId5" Type="http://schemas.openxmlformats.org/officeDocument/2006/relationships/customXml" Target="../ink/ink14.xml"/><Relationship Id="rId10" Type="http://schemas.openxmlformats.org/officeDocument/2006/relationships/customXml" Target="../ink/ink17.xml"/><Relationship Id="rId4" Type="http://schemas.openxmlformats.org/officeDocument/2006/relationships/image" Target="../media/image170.png"/><Relationship Id="rId9" Type="http://schemas.openxmlformats.org/officeDocument/2006/relationships/image" Target="../media/image15.jpg"/></Relationships>
</file>

<file path=ppt/slides/_rels/slide15.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customXml" Target="../ink/ink20.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peoplematters.in/blog/strategic-hr/social-media-a-reliable-hr-tool-2905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1.jpg"/><Relationship Id="rId4" Type="http://schemas.openxmlformats.org/officeDocument/2006/relationships/diagramLayout" Target="../diagrams/layout3.xml"/><Relationship Id="rId9"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5047" y="2829864"/>
            <a:ext cx="6207832" cy="913444"/>
          </a:xfrm>
        </p:spPr>
        <p:txBody>
          <a:bodyPr>
            <a:normAutofit fontScale="90000"/>
          </a:bodyPr>
          <a:lstStyle/>
          <a:p>
            <a:r>
              <a:rPr lang="en-US" dirty="0"/>
              <a:t>People Strategy 2022 to 2025</a:t>
            </a:r>
          </a:p>
        </p:txBody>
      </p:sp>
      <p:sp>
        <p:nvSpPr>
          <p:cNvPr id="3" name="Subtitle 2"/>
          <p:cNvSpPr>
            <a:spLocks noGrp="1"/>
          </p:cNvSpPr>
          <p:nvPr>
            <p:ph type="subTitle" idx="1"/>
          </p:nvPr>
        </p:nvSpPr>
        <p:spPr>
          <a:xfrm>
            <a:off x="385047" y="4055929"/>
            <a:ext cx="6207832" cy="437199"/>
          </a:xfrm>
        </p:spPr>
        <p:txBody>
          <a:bodyPr>
            <a:noAutofit/>
          </a:bodyPr>
          <a:lstStyle/>
          <a:p>
            <a:r>
              <a:rPr lang="en-US" sz="2000" dirty="0">
                <a:latin typeface="Roboto slab"/>
              </a:rPr>
              <a:t>Marika Stephenson</a:t>
            </a:r>
          </a:p>
          <a:p>
            <a:r>
              <a:rPr lang="en-US" sz="2000" dirty="0">
                <a:latin typeface="Roboto slab"/>
              </a:rPr>
              <a:t>Executive Director of People Services</a:t>
            </a:r>
          </a:p>
        </p:txBody>
      </p:sp>
    </p:spTree>
    <p:extLst>
      <p:ext uri="{BB962C8B-B14F-4D97-AF65-F5344CB8AC3E}">
        <p14:creationId xmlns:p14="http://schemas.microsoft.com/office/powerpoint/2010/main" val="196776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0DB0-E2B2-4D58-BD16-B582B02B9D4D}"/>
              </a:ext>
            </a:extLst>
          </p:cNvPr>
          <p:cNvSpPr>
            <a:spLocks noGrp="1"/>
          </p:cNvSpPr>
          <p:nvPr>
            <p:ph type="title"/>
          </p:nvPr>
        </p:nvSpPr>
        <p:spPr>
          <a:xfrm>
            <a:off x="609639" y="94042"/>
            <a:ext cx="8140661" cy="796819"/>
          </a:xfrm>
        </p:spPr>
        <p:txBody>
          <a:bodyPr anchor="ctr">
            <a:normAutofit/>
          </a:bodyPr>
          <a:lstStyle/>
          <a:p>
            <a:r>
              <a:rPr lang="en-GB" dirty="0"/>
              <a:t>Our Ambition</a:t>
            </a:r>
          </a:p>
        </p:txBody>
      </p:sp>
      <p:graphicFrame>
        <p:nvGraphicFramePr>
          <p:cNvPr id="6" name="Diagram 5">
            <a:extLst>
              <a:ext uri="{FF2B5EF4-FFF2-40B4-BE49-F238E27FC236}">
                <a16:creationId xmlns:a16="http://schemas.microsoft.com/office/drawing/2014/main" id="{77767A7E-EB4C-486D-B51A-622DC6D1B1D2}"/>
              </a:ext>
            </a:extLst>
          </p:cNvPr>
          <p:cNvGraphicFramePr/>
          <p:nvPr/>
        </p:nvGraphicFramePr>
        <p:xfrm>
          <a:off x="528810" y="1401111"/>
          <a:ext cx="7898127" cy="4465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9">
            <a:extLst>
              <a:ext uri="{FF2B5EF4-FFF2-40B4-BE49-F238E27FC236}">
                <a16:creationId xmlns:a16="http://schemas.microsoft.com/office/drawing/2014/main" id="{E14823A4-9395-4BC6-B4C1-688931B9A681}"/>
              </a:ext>
            </a:extLst>
          </p:cNvPr>
          <p:cNvGraphicFramePr>
            <a:graphicFrameLocks noGrp="1"/>
          </p:cNvGraphicFramePr>
          <p:nvPr>
            <p:extLst>
              <p:ext uri="{D42A27DB-BD31-4B8C-83A1-F6EECF244321}">
                <p14:modId xmlns:p14="http://schemas.microsoft.com/office/powerpoint/2010/main" val="3290140198"/>
              </p:ext>
            </p:extLst>
          </p:nvPr>
        </p:nvGraphicFramePr>
        <p:xfrm>
          <a:off x="528810" y="1014239"/>
          <a:ext cx="7692680" cy="4924874"/>
        </p:xfrm>
        <a:graphic>
          <a:graphicData uri="http://schemas.openxmlformats.org/drawingml/2006/table">
            <a:tbl>
              <a:tblPr firstRow="1" bandRow="1">
                <a:tableStyleId>{2D5ABB26-0587-4C30-8999-92F81FD0307C}</a:tableStyleId>
              </a:tblPr>
              <a:tblGrid>
                <a:gridCol w="1697033">
                  <a:extLst>
                    <a:ext uri="{9D8B030D-6E8A-4147-A177-3AD203B41FA5}">
                      <a16:colId xmlns:a16="http://schemas.microsoft.com/office/drawing/2014/main" val="551313082"/>
                    </a:ext>
                  </a:extLst>
                </a:gridCol>
                <a:gridCol w="1648905">
                  <a:extLst>
                    <a:ext uri="{9D8B030D-6E8A-4147-A177-3AD203B41FA5}">
                      <a16:colId xmlns:a16="http://schemas.microsoft.com/office/drawing/2014/main" val="1664128119"/>
                    </a:ext>
                  </a:extLst>
                </a:gridCol>
                <a:gridCol w="2379403">
                  <a:extLst>
                    <a:ext uri="{9D8B030D-6E8A-4147-A177-3AD203B41FA5}">
                      <a16:colId xmlns:a16="http://schemas.microsoft.com/office/drawing/2014/main" val="247515012"/>
                    </a:ext>
                  </a:extLst>
                </a:gridCol>
                <a:gridCol w="1967339">
                  <a:extLst>
                    <a:ext uri="{9D8B030D-6E8A-4147-A177-3AD203B41FA5}">
                      <a16:colId xmlns:a16="http://schemas.microsoft.com/office/drawing/2014/main" val="4247816005"/>
                    </a:ext>
                  </a:extLst>
                </a:gridCol>
              </a:tblGrid>
              <a:tr h="753360">
                <a:tc>
                  <a:txBody>
                    <a:bodyPr/>
                    <a:lstStyle/>
                    <a:p>
                      <a:r>
                        <a:rPr lang="en-GB" sz="1200" dirty="0"/>
                        <a:t>Alignment to ‘NHS People Promise &amp; The future of NHS 2030 vision</a:t>
                      </a:r>
                      <a:endParaRPr lang="en-GB"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Themes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kern="1200" dirty="0">
                          <a:solidFill>
                            <a:schemeClr val="tx1"/>
                          </a:solidFill>
                        </a:rPr>
                        <a:t>Intent</a:t>
                      </a:r>
                      <a:endParaRPr lang="en-GB"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9125582"/>
                  </a:ext>
                </a:extLst>
              </a:tr>
              <a:tr h="2092668">
                <a:tc>
                  <a:txBody>
                    <a:bodyPr/>
                    <a:lstStyle/>
                    <a:p>
                      <a:r>
                        <a:rPr lang="en-GB" sz="1200" dirty="0">
                          <a:solidFill>
                            <a:srgbClr val="330072"/>
                          </a:solidFill>
                        </a:rPr>
                        <a:t>Leading Improvement Change &amp; innovation</a:t>
                      </a:r>
                    </a:p>
                    <a:p>
                      <a:r>
                        <a:rPr lang="en-GB" sz="1200" dirty="0">
                          <a:solidFill>
                            <a:srgbClr val="330072"/>
                          </a:solidFill>
                          <a:latin typeface="+mn-lt"/>
                        </a:rPr>
                        <a:t>We each have a voice that counts</a:t>
                      </a:r>
                    </a:p>
                    <a:p>
                      <a:endParaRPr lang="en-GB" sz="1200" dirty="0">
                        <a:solidFill>
                          <a:srgbClr val="7030A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rgbClr val="330072"/>
                          </a:solidFill>
                        </a:rPr>
                        <a:t>Growing for the Future:</a:t>
                      </a:r>
                    </a:p>
                    <a:p>
                      <a:r>
                        <a:rPr lang="en-GB" sz="1200" kern="1200" dirty="0">
                          <a:solidFill>
                            <a:srgbClr val="330072"/>
                          </a:solidFill>
                          <a:latin typeface="+mn-lt"/>
                          <a:ea typeface="+mn-ea"/>
                          <a:cs typeface="+mn-cs"/>
                        </a:rPr>
                        <a:t>Building together through innovation.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kern="1200" dirty="0">
                          <a:solidFill>
                            <a:schemeClr val="bg1"/>
                          </a:solidFill>
                        </a:rPr>
                        <a:t>We are productive, efficient and responsive. Our operating model delivers transformation &amp; embeds innovation across organisations &amp; systems.</a:t>
                      </a:r>
                    </a:p>
                    <a:p>
                      <a:r>
                        <a:rPr lang="en-GB" sz="1200" kern="1200" dirty="0">
                          <a:solidFill>
                            <a:schemeClr val="bg1"/>
                          </a:solidFill>
                          <a:latin typeface="+mn-lt"/>
                          <a:ea typeface="+mn-ea"/>
                          <a:cs typeface="+mn-cs"/>
                        </a:rPr>
                        <a:t>We embrace new ideas and grow together.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0072"/>
                    </a:solidFill>
                  </a:tcPr>
                </a:tc>
                <a:tc>
                  <a:txBody>
                    <a:bodyPr/>
                    <a:lstStyle/>
                    <a:p>
                      <a:pPr marL="171450" lvl="0" indent="-171450">
                        <a:buFont typeface="Wingdings" panose="05000000000000000000" pitchFamily="2" charset="2"/>
                        <a:buChar char="ü"/>
                      </a:pPr>
                      <a:r>
                        <a:rPr lang="en-GB" sz="1200" dirty="0"/>
                        <a:t>Ability to make Improvements</a:t>
                      </a:r>
                    </a:p>
                    <a:p>
                      <a:pPr marL="171450" lvl="0" indent="-171450">
                        <a:buFont typeface="Wingdings" panose="05000000000000000000" pitchFamily="2" charset="2"/>
                        <a:buChar char="ü"/>
                      </a:pPr>
                      <a:r>
                        <a:rPr lang="en-US" sz="1200" b="0" i="0" dirty="0"/>
                        <a:t>Involved in Changes that impact work</a:t>
                      </a:r>
                      <a:endParaRPr lang="en-GB" sz="1200" dirty="0"/>
                    </a:p>
                    <a:p>
                      <a:pPr marL="171450" lvl="0" indent="-171450">
                        <a:buFont typeface="Wingdings" panose="05000000000000000000" pitchFamily="2" charset="2"/>
                        <a:buChar char="ü"/>
                      </a:pPr>
                      <a:r>
                        <a:rPr lang="en-US" sz="1200" b="0" i="0" dirty="0"/>
                        <a:t>Opportunities to show initiative</a:t>
                      </a:r>
                      <a:endParaRPr lang="en-GB" sz="1200" dirty="0"/>
                    </a:p>
                    <a:p>
                      <a:pPr marL="171450" lvl="0" indent="-171450">
                        <a:buFont typeface="Wingdings" panose="05000000000000000000" pitchFamily="2" charset="2"/>
                        <a:buChar char="ü"/>
                      </a:pPr>
                      <a:r>
                        <a:rPr lang="en-GB" sz="1200" dirty="0"/>
                        <a:t>Know my responsibilities</a:t>
                      </a:r>
                    </a:p>
                    <a:p>
                      <a:pPr marL="171450" lvl="0" indent="-171450">
                        <a:buFont typeface="Wingdings" panose="05000000000000000000" pitchFamily="2" charset="2"/>
                        <a:buChar char="ü"/>
                      </a:pPr>
                      <a:r>
                        <a:rPr lang="en-GB" sz="1200" dirty="0"/>
                        <a:t>Trusted to do my job</a:t>
                      </a:r>
                    </a:p>
                    <a:p>
                      <a:pPr marL="171450" lvl="0" indent="-171450">
                        <a:buFont typeface="Wingdings" panose="05000000000000000000" pitchFamily="2" charset="2"/>
                        <a:buChar char="ü"/>
                      </a:pPr>
                      <a:endParaRPr lang="en-GB" sz="1200" dirty="0"/>
                    </a:p>
                    <a:p>
                      <a:pPr marL="171450" lvl="0" indent="-171450">
                        <a:buFont typeface="Wingdings" panose="05000000000000000000" pitchFamily="2" charset="2"/>
                        <a:buChar char="ü"/>
                      </a:pPr>
                      <a:endParaRPr lang="en-GB" sz="1200" dirty="0"/>
                    </a:p>
                    <a:p>
                      <a:pPr marL="171450" lvl="0" indent="-171450">
                        <a:buFont typeface="Wingdings" panose="05000000000000000000" pitchFamily="2" charset="2"/>
                        <a:buChar char="ü"/>
                      </a:pPr>
                      <a:endParaRPr lang="en-GB" sz="1200" dirty="0"/>
                    </a:p>
                    <a:p>
                      <a:pPr marL="171450" indent="-171450">
                        <a:buFont typeface="Wingdings" panose="05000000000000000000" pitchFamily="2" charset="2"/>
                        <a:buChar char="ü"/>
                      </a:pPr>
                      <a:endParaRPr lang="en-GB" sz="1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C8EE"/>
                    </a:solidFill>
                  </a:tcPr>
                </a:tc>
                <a:extLst>
                  <a:ext uri="{0D108BD9-81ED-4DB2-BD59-A6C34878D82A}">
                    <a16:rowId xmlns:a16="http://schemas.microsoft.com/office/drawing/2014/main" val="515698744"/>
                  </a:ext>
                </a:extLst>
              </a:tr>
              <a:tr h="1815914">
                <a:tc>
                  <a:txBody>
                    <a:bodyPr/>
                    <a:lstStyle/>
                    <a:p>
                      <a:r>
                        <a:rPr lang="en-GB" sz="1200" dirty="0">
                          <a:solidFill>
                            <a:srgbClr val="0072CE"/>
                          </a:solidFill>
                        </a:rPr>
                        <a:t>Embedding digitally enabled solutions.</a:t>
                      </a:r>
                      <a:endParaRPr lang="en-GB" sz="1200" dirty="0">
                        <a:solidFill>
                          <a:srgbClr val="0072CE"/>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rgbClr val="0072CE"/>
                          </a:solidFill>
                        </a:rPr>
                        <a:t>Growing for the Future:</a:t>
                      </a:r>
                    </a:p>
                    <a:p>
                      <a:r>
                        <a:rPr lang="en-GB" sz="1200" kern="1200" dirty="0">
                          <a:solidFill>
                            <a:srgbClr val="0072CE"/>
                          </a:solidFill>
                          <a:latin typeface="+mn-lt"/>
                          <a:ea typeface="+mn-ea"/>
                          <a:cs typeface="+mn-cs"/>
                        </a:rPr>
                        <a:t>Making life better via Digital solutions.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chemeClr val="bg1"/>
                          </a:solidFill>
                        </a:rPr>
                        <a:t>We make best use of technology &amp; digital solutions to deliver great services, developing our digital capability to equip ourselves for the future.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2CE"/>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dirty="0"/>
                        <a:t>Technology enabled solutions driving efficiency and making life easier.</a:t>
                      </a:r>
                      <a:endParaRPr lang="en-GB" sz="1200" kern="1200" dirty="0">
                        <a:solidFill>
                          <a:srgbClr val="13ACF9"/>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82922284"/>
                  </a:ext>
                </a:extLst>
              </a:tr>
            </a:tbl>
          </a:graphicData>
        </a:graphic>
      </p:graphicFrame>
      <p:pic>
        <p:nvPicPr>
          <p:cNvPr id="4" name="Picture 3" descr="Diagram&#10;&#10;Description automatically generated with low confidence">
            <a:extLst>
              <a:ext uri="{FF2B5EF4-FFF2-40B4-BE49-F238E27FC236}">
                <a16:creationId xmlns:a16="http://schemas.microsoft.com/office/drawing/2014/main" id="{477F3E98-10E0-467D-BE69-DB4150085B8D}"/>
              </a:ext>
            </a:extLst>
          </p:cNvPr>
          <p:cNvPicPr>
            <a:picLocks noChangeAspect="1"/>
          </p:cNvPicPr>
          <p:nvPr/>
        </p:nvPicPr>
        <p:blipFill>
          <a:blip r:embed="rId8"/>
          <a:stretch>
            <a:fillRect/>
          </a:stretch>
        </p:blipFill>
        <p:spPr>
          <a:xfrm>
            <a:off x="1107846" y="2889253"/>
            <a:ext cx="505661" cy="556227"/>
          </a:xfrm>
          <a:prstGeom prst="rect">
            <a:avLst/>
          </a:prstGeom>
        </p:spPr>
      </p:pic>
      <p:pic>
        <p:nvPicPr>
          <p:cNvPr id="9" name="Picture 8" descr="Diagram&#10;&#10;Description automatically generated">
            <a:extLst>
              <a:ext uri="{FF2B5EF4-FFF2-40B4-BE49-F238E27FC236}">
                <a16:creationId xmlns:a16="http://schemas.microsoft.com/office/drawing/2014/main" id="{78697052-C12F-4362-8FA3-F4280CBC3773}"/>
              </a:ext>
            </a:extLst>
          </p:cNvPr>
          <p:cNvPicPr>
            <a:picLocks noChangeAspect="1"/>
          </p:cNvPicPr>
          <p:nvPr/>
        </p:nvPicPr>
        <p:blipFill>
          <a:blip r:embed="rId9"/>
          <a:stretch>
            <a:fillRect/>
          </a:stretch>
        </p:blipFill>
        <p:spPr>
          <a:xfrm>
            <a:off x="1136206" y="4933621"/>
            <a:ext cx="343846" cy="467015"/>
          </a:xfrm>
          <a:prstGeom prst="rect">
            <a:avLst/>
          </a:prstGeom>
        </p:spPr>
      </p:pic>
    </p:spTree>
    <p:extLst>
      <p:ext uri="{BB962C8B-B14F-4D97-AF65-F5344CB8AC3E}">
        <p14:creationId xmlns:p14="http://schemas.microsoft.com/office/powerpoint/2010/main" val="100580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0DB0-E2B2-4D58-BD16-B582B02B9D4D}"/>
              </a:ext>
            </a:extLst>
          </p:cNvPr>
          <p:cNvSpPr>
            <a:spLocks noGrp="1"/>
          </p:cNvSpPr>
          <p:nvPr>
            <p:ph type="title"/>
          </p:nvPr>
        </p:nvSpPr>
        <p:spPr>
          <a:xfrm>
            <a:off x="609639" y="94042"/>
            <a:ext cx="8140661" cy="796819"/>
          </a:xfrm>
        </p:spPr>
        <p:txBody>
          <a:bodyPr anchor="ctr">
            <a:normAutofit/>
          </a:bodyPr>
          <a:lstStyle/>
          <a:p>
            <a:r>
              <a:rPr lang="en-GB" dirty="0"/>
              <a:t>Our Ambition</a:t>
            </a:r>
          </a:p>
        </p:txBody>
      </p:sp>
      <p:graphicFrame>
        <p:nvGraphicFramePr>
          <p:cNvPr id="6" name="Diagram 5">
            <a:extLst>
              <a:ext uri="{FF2B5EF4-FFF2-40B4-BE49-F238E27FC236}">
                <a16:creationId xmlns:a16="http://schemas.microsoft.com/office/drawing/2014/main" id="{77767A7E-EB4C-486D-B51A-622DC6D1B1D2}"/>
              </a:ext>
            </a:extLst>
          </p:cNvPr>
          <p:cNvGraphicFramePr/>
          <p:nvPr/>
        </p:nvGraphicFramePr>
        <p:xfrm>
          <a:off x="528810" y="1401111"/>
          <a:ext cx="7898127" cy="4465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9">
            <a:extLst>
              <a:ext uri="{FF2B5EF4-FFF2-40B4-BE49-F238E27FC236}">
                <a16:creationId xmlns:a16="http://schemas.microsoft.com/office/drawing/2014/main" id="{E14823A4-9395-4BC6-B4C1-688931B9A681}"/>
              </a:ext>
            </a:extLst>
          </p:cNvPr>
          <p:cNvGraphicFramePr>
            <a:graphicFrameLocks noGrp="1"/>
          </p:cNvGraphicFramePr>
          <p:nvPr>
            <p:extLst>
              <p:ext uri="{D42A27DB-BD31-4B8C-83A1-F6EECF244321}">
                <p14:modId xmlns:p14="http://schemas.microsoft.com/office/powerpoint/2010/main" val="2920824544"/>
              </p:ext>
            </p:extLst>
          </p:nvPr>
        </p:nvGraphicFramePr>
        <p:xfrm>
          <a:off x="172529" y="996985"/>
          <a:ext cx="8410754" cy="5029200"/>
        </p:xfrm>
        <a:graphic>
          <a:graphicData uri="http://schemas.openxmlformats.org/drawingml/2006/table">
            <a:tbl>
              <a:tblPr firstRow="1" bandRow="1">
                <a:tableStyleId>{2D5ABB26-0587-4C30-8999-92F81FD0307C}</a:tableStyleId>
              </a:tblPr>
              <a:tblGrid>
                <a:gridCol w="1421338">
                  <a:extLst>
                    <a:ext uri="{9D8B030D-6E8A-4147-A177-3AD203B41FA5}">
                      <a16:colId xmlns:a16="http://schemas.microsoft.com/office/drawing/2014/main" val="551313082"/>
                    </a:ext>
                  </a:extLst>
                </a:gridCol>
                <a:gridCol w="2093826">
                  <a:extLst>
                    <a:ext uri="{9D8B030D-6E8A-4147-A177-3AD203B41FA5}">
                      <a16:colId xmlns:a16="http://schemas.microsoft.com/office/drawing/2014/main" val="1664128119"/>
                    </a:ext>
                  </a:extLst>
                </a:gridCol>
                <a:gridCol w="2216438">
                  <a:extLst>
                    <a:ext uri="{9D8B030D-6E8A-4147-A177-3AD203B41FA5}">
                      <a16:colId xmlns:a16="http://schemas.microsoft.com/office/drawing/2014/main" val="247515012"/>
                    </a:ext>
                  </a:extLst>
                </a:gridCol>
                <a:gridCol w="2679152">
                  <a:extLst>
                    <a:ext uri="{9D8B030D-6E8A-4147-A177-3AD203B41FA5}">
                      <a16:colId xmlns:a16="http://schemas.microsoft.com/office/drawing/2014/main" val="4247816005"/>
                    </a:ext>
                  </a:extLst>
                </a:gridCol>
              </a:tblGrid>
              <a:tr h="643114">
                <a:tc>
                  <a:txBody>
                    <a:bodyPr/>
                    <a:lstStyle/>
                    <a:p>
                      <a:r>
                        <a:rPr lang="en-GB" sz="1200" dirty="0"/>
                        <a:t>Alignment to ‘NHS People Promise &amp; The future of NHS 2030 vision</a:t>
                      </a:r>
                      <a:endParaRPr lang="en-GB"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Themes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kern="1200" dirty="0">
                          <a:solidFill>
                            <a:schemeClr val="tx1"/>
                          </a:solidFill>
                        </a:rPr>
                        <a:t>Intent</a:t>
                      </a:r>
                      <a:endParaRPr lang="en-GB"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9125582"/>
                  </a:ext>
                </a:extLst>
              </a:tr>
              <a:tr h="643114">
                <a:tc>
                  <a:txBody>
                    <a:bodyPr/>
                    <a:lstStyle/>
                    <a:p>
                      <a:r>
                        <a:rPr lang="en-GB" sz="1200" b="0" dirty="0">
                          <a:solidFill>
                            <a:srgbClr val="AE2573"/>
                          </a:solidFill>
                        </a:rPr>
                        <a:t>Enabling new ways of working and planning for the future.</a:t>
                      </a:r>
                      <a:endParaRPr lang="en-GB" sz="1200" b="0" dirty="0">
                        <a:solidFill>
                          <a:srgbClr val="AE2573"/>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rgbClr val="AE2573"/>
                          </a:solidFill>
                        </a:rPr>
                        <a:t>New ways of working and delivering care.</a:t>
                      </a:r>
                      <a:endParaRPr lang="en-GB" sz="1200" kern="1200" dirty="0">
                        <a:solidFill>
                          <a:srgbClr val="AE257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chemeClr val="bg1"/>
                          </a:solidFill>
                        </a:rPr>
                        <a:t>We enable the people of EEAST to work differently, to support new models of care.  We anticipate the needs of the health and care system &amp; create a sustainable workforce which meets the needs of our patients now &amp; in the future.</a:t>
                      </a:r>
                      <a:endParaRPr lang="en-GB" sz="1200" kern="1200" dirty="0">
                        <a:solidFill>
                          <a:schemeClr val="bg1"/>
                        </a:solidFill>
                        <a:latin typeface="+mn-lt"/>
                        <a:ea typeface="+mn-ea"/>
                        <a:cs typeface="+mn-cs"/>
                      </a:endParaRPr>
                    </a:p>
                    <a:p>
                      <a:endParaRPr lang="en-GB" sz="1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2573"/>
                    </a:solidFill>
                  </a:tcPr>
                </a:tc>
                <a:tc>
                  <a:txBody>
                    <a:bodyPr/>
                    <a:lstStyle/>
                    <a:p>
                      <a:pPr marL="171450" indent="-171450">
                        <a:buFont typeface="Wingdings" panose="05000000000000000000" pitchFamily="2" charset="2"/>
                        <a:buChar char="ü"/>
                      </a:pPr>
                      <a:r>
                        <a:rPr lang="en-GB" sz="1200" kern="1200" dirty="0">
                          <a:solidFill>
                            <a:schemeClr val="tx1"/>
                          </a:solidFill>
                          <a:latin typeface="+mn-lt"/>
                          <a:ea typeface="+mn-ea"/>
                          <a:cs typeface="+mn-cs"/>
                        </a:rPr>
                        <a:t>Spans of Control</a:t>
                      </a:r>
                    </a:p>
                    <a:p>
                      <a:pPr marL="171450" indent="-171450">
                        <a:buFont typeface="Wingdings" panose="05000000000000000000" pitchFamily="2" charset="2"/>
                        <a:buChar char="ü"/>
                      </a:pPr>
                      <a:r>
                        <a:rPr lang="en-GB" sz="1200" kern="1200" dirty="0">
                          <a:solidFill>
                            <a:schemeClr val="tx1"/>
                          </a:solidFill>
                          <a:latin typeface="+mn-lt"/>
                          <a:ea typeface="+mn-ea"/>
                          <a:cs typeface="+mn-cs"/>
                        </a:rPr>
                        <a:t>Right Balance of Leaders to Employees</a:t>
                      </a:r>
                    </a:p>
                    <a:p>
                      <a:pPr marL="171450" indent="-171450">
                        <a:buFont typeface="Wingdings" panose="05000000000000000000" pitchFamily="2" charset="2"/>
                        <a:buChar char="ü"/>
                      </a:pPr>
                      <a:r>
                        <a:rPr lang="en-GB" sz="1200" kern="1200" dirty="0">
                          <a:solidFill>
                            <a:schemeClr val="tx1"/>
                          </a:solidFill>
                          <a:latin typeface="+mn-lt"/>
                          <a:ea typeface="+mn-ea"/>
                          <a:cs typeface="+mn-cs"/>
                        </a:rPr>
                        <a:t>Strategic Workforce Plan - knowing our resource requirements for next 5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D9F3"/>
                    </a:solidFill>
                  </a:tcPr>
                </a:tc>
                <a:extLst>
                  <a:ext uri="{0D108BD9-81ED-4DB2-BD59-A6C34878D82A}">
                    <a16:rowId xmlns:a16="http://schemas.microsoft.com/office/drawing/2014/main" val="661848178"/>
                  </a:ext>
                </a:extLst>
              </a:tr>
              <a:tr h="643114">
                <a:tc>
                  <a:txBody>
                    <a:bodyPr/>
                    <a:lstStyle/>
                    <a:p>
                      <a:r>
                        <a:rPr lang="en-GB" sz="1200" b="0" dirty="0">
                          <a:solidFill>
                            <a:srgbClr val="8A1538"/>
                          </a:solidFill>
                          <a:latin typeface="+mn-lt"/>
                        </a:rPr>
                        <a:t>Supporting and developing the people profession</a:t>
                      </a:r>
                    </a:p>
                    <a:p>
                      <a:endParaRPr lang="en-GB" sz="1200" b="0" dirty="0">
                        <a:solidFill>
                          <a:srgbClr val="CC0066"/>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rgbClr val="8A1538"/>
                          </a:solidFill>
                          <a:latin typeface="+mn-lt"/>
                          <a:ea typeface="+mn-ea"/>
                          <a:cs typeface="+mn-cs"/>
                        </a:rPr>
                        <a:t>Growing for the Future</a:t>
                      </a:r>
                    </a:p>
                    <a:p>
                      <a:endParaRPr lang="en-GB" sz="1200" kern="1200" dirty="0">
                        <a:solidFill>
                          <a:srgbClr val="8A1538"/>
                        </a:solidFill>
                        <a:latin typeface="+mn-lt"/>
                        <a:ea typeface="+mn-ea"/>
                        <a:cs typeface="+mn-cs"/>
                      </a:endParaRPr>
                    </a:p>
                    <a:p>
                      <a:r>
                        <a:rPr lang="en-GB" sz="1200" kern="1200" dirty="0">
                          <a:solidFill>
                            <a:srgbClr val="8A1538"/>
                          </a:solidFill>
                          <a:latin typeface="+mn-lt"/>
                          <a:ea typeface="+mn-ea"/>
                          <a:cs typeface="+mn-cs"/>
                        </a:rPr>
                        <a:t>Transforming the People Profession. Build the capabilities and expertise of people professionals that support service transformation, leadership development and cultural change within EEAST.</a:t>
                      </a:r>
                    </a:p>
                    <a:p>
                      <a:endParaRPr lang="en-GB" sz="1200" kern="1200" dirty="0">
                        <a:solidFill>
                          <a:srgbClr val="CC0066"/>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chemeClr val="bg1"/>
                          </a:solidFill>
                        </a:rPr>
                        <a:t>We support everyone working in the people profession to be their very best and reach their full potential.  Together we provide outstanding people practises.</a:t>
                      </a:r>
                      <a:endParaRPr lang="en-GB" sz="1200" kern="1200" dirty="0">
                        <a:no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A1538"/>
                    </a:solidFill>
                  </a:tcPr>
                </a:tc>
                <a:tc>
                  <a:txBody>
                    <a:bodyPr/>
                    <a:lstStyle/>
                    <a:p>
                      <a:pPr marL="171450" indent="-171450">
                        <a:buFont typeface="Wingdings" panose="05000000000000000000" pitchFamily="2" charset="2"/>
                        <a:buChar char="ü"/>
                      </a:pPr>
                      <a:r>
                        <a:rPr lang="en-GB" sz="1200" kern="1200" dirty="0">
                          <a:solidFill>
                            <a:schemeClr val="tx1"/>
                          </a:solidFill>
                          <a:latin typeface="+mn-lt"/>
                          <a:ea typeface="+mn-ea"/>
                          <a:cs typeface="+mn-cs"/>
                        </a:rPr>
                        <a:t>Value added Strategic partners to the Directorates</a:t>
                      </a:r>
                    </a:p>
                    <a:p>
                      <a:pPr marL="171450" indent="-171450">
                        <a:buFont typeface="Wingdings" panose="05000000000000000000" pitchFamily="2" charset="2"/>
                        <a:buChar char="ü"/>
                      </a:pPr>
                      <a:r>
                        <a:rPr lang="en-GB" sz="1200" kern="1200" dirty="0">
                          <a:solidFill>
                            <a:schemeClr val="tx1"/>
                          </a:solidFill>
                          <a:latin typeface="+mn-lt"/>
                          <a:ea typeface="+mn-ea"/>
                          <a:cs typeface="+mn-cs"/>
                        </a:rPr>
                        <a:t>Provide swift resolution to people issues and concerns.</a:t>
                      </a:r>
                    </a:p>
                    <a:p>
                      <a:pPr marL="171450" indent="-171450">
                        <a:buFont typeface="Wingdings" panose="05000000000000000000" pitchFamily="2" charset="2"/>
                        <a:buChar char="ü"/>
                      </a:pPr>
                      <a:r>
                        <a:rPr lang="en-GB" sz="1200" kern="1200" dirty="0">
                          <a:solidFill>
                            <a:schemeClr val="tx1"/>
                          </a:solidFill>
                          <a:latin typeface="+mn-lt"/>
                          <a:ea typeface="+mn-ea"/>
                          <a:cs typeface="+mn-cs"/>
                        </a:rPr>
                        <a:t>Centres of Expertise in people related matters.</a:t>
                      </a:r>
                    </a:p>
                    <a:p>
                      <a:pPr marL="171450" indent="-171450">
                        <a:buFont typeface="Wingdings" panose="05000000000000000000" pitchFamily="2" charset="2"/>
                        <a:buChar char="ü"/>
                      </a:pPr>
                      <a:r>
                        <a:rPr lang="en-GB" sz="1200" kern="1200" dirty="0">
                          <a:solidFill>
                            <a:schemeClr val="tx1"/>
                          </a:solidFill>
                          <a:latin typeface="+mn-lt"/>
                          <a:ea typeface="+mn-ea"/>
                          <a:cs typeface="+mn-cs"/>
                        </a:rPr>
                        <a:t>Technology enabled solutions increasing speed &amp; provision of people services.</a:t>
                      </a:r>
                    </a:p>
                    <a:p>
                      <a:pPr marL="171450" indent="-171450">
                        <a:buFont typeface="Wingdings" panose="05000000000000000000" pitchFamily="2" charset="2"/>
                        <a:buChar char="ü"/>
                      </a:pPr>
                      <a:r>
                        <a:rPr lang="en-GB" sz="1200" kern="1200" dirty="0">
                          <a:solidFill>
                            <a:schemeClr val="tx1"/>
                          </a:solidFill>
                          <a:latin typeface="+mn-lt"/>
                          <a:ea typeface="+mn-ea"/>
                          <a:cs typeface="+mn-cs"/>
                        </a:rPr>
                        <a:t>Support new models of care, leadership &amp; positive cultural initiatives.</a:t>
                      </a:r>
                    </a:p>
                    <a:p>
                      <a:pPr marL="0" indent="0">
                        <a:buFont typeface="Wingdings" panose="05000000000000000000" pitchFamily="2" charset="2"/>
                        <a:buNone/>
                      </a:pPr>
                      <a:endParaRPr lang="en-GB"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extLst>
                  <a:ext uri="{0D108BD9-81ED-4DB2-BD59-A6C34878D82A}">
                    <a16:rowId xmlns:a16="http://schemas.microsoft.com/office/drawing/2014/main" val="2175975833"/>
                  </a:ext>
                </a:extLst>
              </a:tr>
            </a:tbl>
          </a:graphicData>
        </a:graphic>
      </p:graphicFrame>
      <p:pic>
        <p:nvPicPr>
          <p:cNvPr id="7" name="Picture 6" descr="Logo, company name&#10;&#10;Description automatically generated">
            <a:extLst>
              <a:ext uri="{FF2B5EF4-FFF2-40B4-BE49-F238E27FC236}">
                <a16:creationId xmlns:a16="http://schemas.microsoft.com/office/drawing/2014/main" id="{15B2C005-ED45-406D-B113-857DA0C5EA1B}"/>
              </a:ext>
            </a:extLst>
          </p:cNvPr>
          <p:cNvPicPr>
            <a:picLocks noChangeAspect="1"/>
          </p:cNvPicPr>
          <p:nvPr/>
        </p:nvPicPr>
        <p:blipFill>
          <a:blip r:embed="rId8"/>
          <a:stretch>
            <a:fillRect/>
          </a:stretch>
        </p:blipFill>
        <p:spPr>
          <a:xfrm>
            <a:off x="528810" y="2700617"/>
            <a:ext cx="746293" cy="737908"/>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D410EC85-50C1-46D7-B700-55C84F37E405}"/>
              </a:ext>
            </a:extLst>
          </p:cNvPr>
          <p:cNvPicPr>
            <a:picLocks noChangeAspect="1"/>
          </p:cNvPicPr>
          <p:nvPr/>
        </p:nvPicPr>
        <p:blipFill>
          <a:blip r:embed="rId9"/>
          <a:stretch>
            <a:fillRect/>
          </a:stretch>
        </p:blipFill>
        <p:spPr>
          <a:xfrm>
            <a:off x="486219" y="4371318"/>
            <a:ext cx="771525" cy="733425"/>
          </a:xfrm>
          <a:prstGeom prst="rect">
            <a:avLst/>
          </a:prstGeom>
        </p:spPr>
      </p:pic>
      <p:pic>
        <p:nvPicPr>
          <p:cNvPr id="11" name="Picture 10" descr="Diagram&#10;&#10;Description automatically generated">
            <a:extLst>
              <a:ext uri="{FF2B5EF4-FFF2-40B4-BE49-F238E27FC236}">
                <a16:creationId xmlns:a16="http://schemas.microsoft.com/office/drawing/2014/main" id="{2219866B-8BBF-4A33-8BD3-2DE30F0FEBB6}"/>
              </a:ext>
            </a:extLst>
          </p:cNvPr>
          <p:cNvPicPr>
            <a:picLocks noChangeAspect="1"/>
          </p:cNvPicPr>
          <p:nvPr/>
        </p:nvPicPr>
        <p:blipFill>
          <a:blip r:embed="rId10"/>
          <a:stretch>
            <a:fillRect/>
          </a:stretch>
        </p:blipFill>
        <p:spPr>
          <a:xfrm>
            <a:off x="700058" y="5164325"/>
            <a:ext cx="343846" cy="467015"/>
          </a:xfrm>
          <a:prstGeom prst="rect">
            <a:avLst/>
          </a:prstGeom>
        </p:spPr>
      </p:pic>
    </p:spTree>
    <p:extLst>
      <p:ext uri="{BB962C8B-B14F-4D97-AF65-F5344CB8AC3E}">
        <p14:creationId xmlns:p14="http://schemas.microsoft.com/office/powerpoint/2010/main" val="129034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9E824C9F-AAA1-4883-BE7F-990ECFBECBDE}"/>
              </a:ext>
            </a:extLst>
          </p:cNvPr>
          <p:cNvGrpSpPr/>
          <p:nvPr/>
        </p:nvGrpSpPr>
        <p:grpSpPr>
          <a:xfrm>
            <a:off x="242271" y="937361"/>
            <a:ext cx="4376737" cy="4796416"/>
            <a:chOff x="463699" y="901195"/>
            <a:chExt cx="4376737" cy="4796416"/>
          </a:xfrm>
        </p:grpSpPr>
        <p:grpSp>
          <p:nvGrpSpPr>
            <p:cNvPr id="41" name="Group 40">
              <a:extLst>
                <a:ext uri="{FF2B5EF4-FFF2-40B4-BE49-F238E27FC236}">
                  <a16:creationId xmlns:a16="http://schemas.microsoft.com/office/drawing/2014/main" id="{2F52C159-722C-4465-9F04-7C8C1FD550E2}"/>
                </a:ext>
              </a:extLst>
            </p:cNvPr>
            <p:cNvGrpSpPr>
              <a:grpSpLocks noChangeAspect="1"/>
            </p:cNvGrpSpPr>
            <p:nvPr/>
          </p:nvGrpSpPr>
          <p:grpSpPr>
            <a:xfrm>
              <a:off x="463700" y="901195"/>
              <a:ext cx="3911450" cy="632637"/>
              <a:chOff x="463700" y="901195"/>
              <a:chExt cx="3201732" cy="632637"/>
            </a:xfrm>
          </p:grpSpPr>
          <p:sp>
            <p:nvSpPr>
              <p:cNvPr id="14" name="Freeform: Shape 13">
                <a:extLst>
                  <a:ext uri="{FF2B5EF4-FFF2-40B4-BE49-F238E27FC236}">
                    <a16:creationId xmlns:a16="http://schemas.microsoft.com/office/drawing/2014/main" id="{0F181AC9-58C4-4FA4-B2FA-93837D392C07}"/>
                  </a:ext>
                </a:extLst>
              </p:cNvPr>
              <p:cNvSpPr/>
              <p:nvPr/>
            </p:nvSpPr>
            <p:spPr>
              <a:xfrm>
                <a:off x="463700" y="901195"/>
                <a:ext cx="2981070" cy="632637"/>
              </a:xfrm>
              <a:custGeom>
                <a:avLst/>
                <a:gdLst>
                  <a:gd name="connsiteX0" fmla="*/ 2197889 w 2338197"/>
                  <a:gd name="connsiteY0" fmla="*/ 0 h 632637"/>
                  <a:gd name="connsiteX1" fmla="*/ 2198369 w 2338197"/>
                  <a:gd name="connsiteY1" fmla="*/ 0 h 632637"/>
                  <a:gd name="connsiteX2" fmla="*/ 2198369 w 2338197"/>
                  <a:gd name="connsiteY2" fmla="*/ 8350 h 632637"/>
                  <a:gd name="connsiteX3" fmla="*/ 0 w 2338197"/>
                  <a:gd name="connsiteY3" fmla="*/ 0 h 632637"/>
                  <a:gd name="connsiteX4" fmla="*/ 87666 w 2338197"/>
                  <a:gd name="connsiteY4" fmla="*/ 0 h 632637"/>
                  <a:gd name="connsiteX5" fmla="*/ 2087072 w 2338197"/>
                  <a:gd name="connsiteY5" fmla="*/ 115036 h 632637"/>
                  <a:gd name="connsiteX6" fmla="*/ 2089930 w 2338197"/>
                  <a:gd name="connsiteY6" fmla="*/ 114149 h 632637"/>
                  <a:gd name="connsiteX7" fmla="*/ 2131572 w 2338197"/>
                  <a:gd name="connsiteY7" fmla="*/ 109951 h 632637"/>
                  <a:gd name="connsiteX8" fmla="*/ 2173214 w 2338197"/>
                  <a:gd name="connsiteY8" fmla="*/ 114149 h 632637"/>
                  <a:gd name="connsiteX9" fmla="*/ 2196321 w 2338197"/>
                  <a:gd name="connsiteY9" fmla="*/ 121322 h 632637"/>
                  <a:gd name="connsiteX10" fmla="*/ 2198369 w 2338197"/>
                  <a:gd name="connsiteY10" fmla="*/ 121440 h 632637"/>
                  <a:gd name="connsiteX11" fmla="*/ 2198369 w 2338197"/>
                  <a:gd name="connsiteY11" fmla="*/ 121957 h 632637"/>
                  <a:gd name="connsiteX12" fmla="*/ 2212000 w 2338197"/>
                  <a:gd name="connsiteY12" fmla="*/ 126189 h 632637"/>
                  <a:gd name="connsiteX13" fmla="*/ 2338197 w 2338197"/>
                  <a:gd name="connsiteY13" fmla="*/ 316576 h 632637"/>
                  <a:gd name="connsiteX14" fmla="*/ 2131572 w 2338197"/>
                  <a:gd name="connsiteY14" fmla="*/ 523201 h 632637"/>
                  <a:gd name="connsiteX15" fmla="*/ 2089930 w 2338197"/>
                  <a:gd name="connsiteY15" fmla="*/ 519003 h 632637"/>
                  <a:gd name="connsiteX16" fmla="*/ 2084403 w 2338197"/>
                  <a:gd name="connsiteY16" fmla="*/ 517287 h 632637"/>
                  <a:gd name="connsiteX17" fmla="*/ 2874 w 2338197"/>
                  <a:gd name="connsiteY17" fmla="*/ 629259 h 632637"/>
                  <a:gd name="connsiteX18" fmla="*/ 53213 w 2338197"/>
                  <a:gd name="connsiteY18" fmla="*/ 632637 h 632637"/>
                  <a:gd name="connsiteX19" fmla="*/ 0 w 2338197"/>
                  <a:gd name="connsiteY19" fmla="*/ 632637 h 63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8197" h="632637">
                    <a:moveTo>
                      <a:pt x="2197889" y="0"/>
                    </a:moveTo>
                    <a:lnTo>
                      <a:pt x="2198369" y="0"/>
                    </a:lnTo>
                    <a:lnTo>
                      <a:pt x="2198369" y="8350"/>
                    </a:lnTo>
                    <a:close/>
                    <a:moveTo>
                      <a:pt x="0" y="0"/>
                    </a:moveTo>
                    <a:lnTo>
                      <a:pt x="87666" y="0"/>
                    </a:lnTo>
                    <a:lnTo>
                      <a:pt x="2087072" y="115036"/>
                    </a:lnTo>
                    <a:lnTo>
                      <a:pt x="2089930" y="114149"/>
                    </a:lnTo>
                    <a:cubicBezTo>
                      <a:pt x="2103381" y="111397"/>
                      <a:pt x="2117308" y="109951"/>
                      <a:pt x="2131572" y="109951"/>
                    </a:cubicBezTo>
                    <a:cubicBezTo>
                      <a:pt x="2145837" y="109951"/>
                      <a:pt x="2159764" y="111397"/>
                      <a:pt x="2173214" y="114149"/>
                    </a:cubicBezTo>
                    <a:lnTo>
                      <a:pt x="2196321" y="121322"/>
                    </a:lnTo>
                    <a:lnTo>
                      <a:pt x="2198369" y="121440"/>
                    </a:lnTo>
                    <a:lnTo>
                      <a:pt x="2198369" y="121957"/>
                    </a:lnTo>
                    <a:lnTo>
                      <a:pt x="2212000" y="126189"/>
                    </a:lnTo>
                    <a:cubicBezTo>
                      <a:pt x="2286161" y="157556"/>
                      <a:pt x="2338197" y="230989"/>
                      <a:pt x="2338197" y="316576"/>
                    </a:cubicBezTo>
                    <a:cubicBezTo>
                      <a:pt x="2338197" y="430692"/>
                      <a:pt x="2245688" y="523201"/>
                      <a:pt x="2131572" y="523201"/>
                    </a:cubicBezTo>
                    <a:cubicBezTo>
                      <a:pt x="2117308" y="523201"/>
                      <a:pt x="2103381" y="521756"/>
                      <a:pt x="2089930" y="519003"/>
                    </a:cubicBezTo>
                    <a:lnTo>
                      <a:pt x="2084403" y="517287"/>
                    </a:lnTo>
                    <a:lnTo>
                      <a:pt x="2874" y="629259"/>
                    </a:lnTo>
                    <a:lnTo>
                      <a:pt x="53213" y="632637"/>
                    </a:lnTo>
                    <a:lnTo>
                      <a:pt x="0" y="632637"/>
                    </a:lnTo>
                    <a:close/>
                  </a:path>
                </a:pathLst>
              </a:cu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nvGrpSpPr>
              <p:cNvPr id="15" name="Group 14">
                <a:extLst>
                  <a:ext uri="{FF2B5EF4-FFF2-40B4-BE49-F238E27FC236}">
                    <a16:creationId xmlns:a16="http://schemas.microsoft.com/office/drawing/2014/main" id="{F44BFE7B-74F2-4B68-B323-E9E30BC8E6C9}"/>
                  </a:ext>
                </a:extLst>
              </p:cNvPr>
              <p:cNvGrpSpPr>
                <a:grpSpLocks noChangeAspect="1"/>
              </p:cNvGrpSpPr>
              <p:nvPr/>
            </p:nvGrpSpPr>
            <p:grpSpPr>
              <a:xfrm>
                <a:off x="3016718" y="951753"/>
                <a:ext cx="648714" cy="476928"/>
                <a:chOff x="3864387" y="4347152"/>
                <a:chExt cx="860791" cy="632845"/>
              </a:xfrm>
            </p:grpSpPr>
            <p:grpSp>
              <p:nvGrpSpPr>
                <p:cNvPr id="16" name="Group 15">
                  <a:extLst>
                    <a:ext uri="{FF2B5EF4-FFF2-40B4-BE49-F238E27FC236}">
                      <a16:creationId xmlns:a16="http://schemas.microsoft.com/office/drawing/2014/main" id="{0E0769FC-93BD-4ADA-B4C2-F92F427D4E62}"/>
                    </a:ext>
                  </a:extLst>
                </p:cNvPr>
                <p:cNvGrpSpPr>
                  <a:grpSpLocks noChangeAspect="1"/>
                </p:cNvGrpSpPr>
                <p:nvPr/>
              </p:nvGrpSpPr>
              <p:grpSpPr>
                <a:xfrm>
                  <a:off x="3864387" y="4409201"/>
                  <a:ext cx="576936" cy="570796"/>
                  <a:chOff x="3864386" y="4409200"/>
                  <a:chExt cx="1573221" cy="1556477"/>
                </a:xfrm>
              </p:grpSpPr>
              <p:grpSp>
                <p:nvGrpSpPr>
                  <p:cNvPr id="21" name="Group 20">
                    <a:extLst>
                      <a:ext uri="{FF2B5EF4-FFF2-40B4-BE49-F238E27FC236}">
                        <a16:creationId xmlns:a16="http://schemas.microsoft.com/office/drawing/2014/main" id="{40AF7D5C-50BE-4025-9F11-E7B86E7B2FAE}"/>
                      </a:ext>
                    </a:extLst>
                  </p:cNvPr>
                  <p:cNvGrpSpPr/>
                  <p:nvPr/>
                </p:nvGrpSpPr>
                <p:grpSpPr>
                  <a:xfrm>
                    <a:off x="3864386" y="4409200"/>
                    <a:ext cx="1573221" cy="1556477"/>
                    <a:chOff x="3864386" y="4409200"/>
                    <a:chExt cx="1573221" cy="1556477"/>
                  </a:xfrm>
                </p:grpSpPr>
                <p:grpSp>
                  <p:nvGrpSpPr>
                    <p:cNvPr id="26" name="Group 25">
                      <a:extLst>
                        <a:ext uri="{FF2B5EF4-FFF2-40B4-BE49-F238E27FC236}">
                          <a16:creationId xmlns:a16="http://schemas.microsoft.com/office/drawing/2014/main" id="{61F42E20-AA3B-4143-9204-5E3E90BB9430}"/>
                        </a:ext>
                      </a:extLst>
                    </p:cNvPr>
                    <p:cNvGrpSpPr>
                      <a:grpSpLocks noChangeAspect="1"/>
                    </p:cNvGrpSpPr>
                    <p:nvPr/>
                  </p:nvGrpSpPr>
                  <p:grpSpPr>
                    <a:xfrm>
                      <a:off x="3864386" y="4409200"/>
                      <a:ext cx="1573221" cy="1556477"/>
                      <a:chOff x="3864387" y="4409201"/>
                      <a:chExt cx="1021526" cy="1010654"/>
                    </a:xfrm>
                  </p:grpSpPr>
                  <p:sp>
                    <p:nvSpPr>
                      <p:cNvPr id="32" name="Oval 31">
                        <a:extLst>
                          <a:ext uri="{FF2B5EF4-FFF2-40B4-BE49-F238E27FC236}">
                            <a16:creationId xmlns:a16="http://schemas.microsoft.com/office/drawing/2014/main" id="{8E8EAA42-122F-4731-98D7-1F35A1EE89AA}"/>
                          </a:ext>
                        </a:extLst>
                      </p:cNvPr>
                      <p:cNvSpPr/>
                      <p:nvPr/>
                    </p:nvSpPr>
                    <p:spPr>
                      <a:xfrm>
                        <a:off x="3864387" y="4409202"/>
                        <a:ext cx="1021526" cy="1010653"/>
                      </a:xfrm>
                      <a:prstGeom prst="ellipse">
                        <a:avLst/>
                      </a:prstGeom>
                      <a:solidFill>
                        <a:srgbClr val="D943C7"/>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8BF10CF1-B8FA-4CD9-BF40-4AA363845B60}"/>
                          </a:ext>
                        </a:extLst>
                      </p:cNvPr>
                      <p:cNvSpPr/>
                      <p:nvPr/>
                    </p:nvSpPr>
                    <p:spPr>
                      <a:xfrm>
                        <a:off x="4367971" y="4409201"/>
                        <a:ext cx="510763" cy="1010654"/>
                      </a:xfrm>
                      <a:custGeom>
                        <a:avLst/>
                        <a:gdLst>
                          <a:gd name="connsiteX0" fmla="*/ 0 w 510763"/>
                          <a:gd name="connsiteY0" fmla="*/ 0 h 1010654"/>
                          <a:gd name="connsiteX1" fmla="*/ 510763 w 510763"/>
                          <a:gd name="connsiteY1" fmla="*/ 505327 h 1010654"/>
                          <a:gd name="connsiteX2" fmla="*/ 0 w 510763"/>
                          <a:gd name="connsiteY2" fmla="*/ 1010654 h 1010654"/>
                        </a:gdLst>
                        <a:ahLst/>
                        <a:cxnLst>
                          <a:cxn ang="0">
                            <a:pos x="connsiteX0" y="connsiteY0"/>
                          </a:cxn>
                          <a:cxn ang="0">
                            <a:pos x="connsiteX1" y="connsiteY1"/>
                          </a:cxn>
                          <a:cxn ang="0">
                            <a:pos x="connsiteX2" y="connsiteY2"/>
                          </a:cxn>
                        </a:cxnLst>
                        <a:rect l="l" t="t" r="r" b="b"/>
                        <a:pathLst>
                          <a:path w="510763" h="1010654">
                            <a:moveTo>
                              <a:pt x="0" y="0"/>
                            </a:moveTo>
                            <a:cubicBezTo>
                              <a:pt x="282087" y="0"/>
                              <a:pt x="510763" y="226243"/>
                              <a:pt x="510763" y="505327"/>
                            </a:cubicBezTo>
                            <a:cubicBezTo>
                              <a:pt x="510763" y="784411"/>
                              <a:pt x="282087" y="1010654"/>
                              <a:pt x="0" y="1010654"/>
                            </a:cubicBezTo>
                            <a:close/>
                          </a:path>
                        </a:pathLst>
                      </a:cu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27" name="Oval 26">
                      <a:extLst>
                        <a:ext uri="{FF2B5EF4-FFF2-40B4-BE49-F238E27FC236}">
                          <a16:creationId xmlns:a16="http://schemas.microsoft.com/office/drawing/2014/main" id="{351E807C-774B-4A17-BA00-73DB8E8A047E}"/>
                        </a:ext>
                      </a:extLst>
                    </p:cNvPr>
                    <p:cNvSpPr>
                      <a:spLocks noChangeAspect="1"/>
                    </p:cNvSpPr>
                    <p:nvPr/>
                  </p:nvSpPr>
                  <p:spPr>
                    <a:xfrm>
                      <a:off x="4074696" y="4623523"/>
                      <a:ext cx="1144138" cy="111955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A92496CC-5AEB-4B0E-84C8-649132EB58EE}"/>
                        </a:ext>
                      </a:extLst>
                    </p:cNvPr>
                    <p:cNvGrpSpPr/>
                    <p:nvPr/>
                  </p:nvGrpSpPr>
                  <p:grpSpPr>
                    <a:xfrm>
                      <a:off x="4203058" y="4730237"/>
                      <a:ext cx="903481" cy="884502"/>
                      <a:chOff x="5218855" y="2657920"/>
                      <a:chExt cx="661904" cy="646754"/>
                    </a:xfrm>
                  </p:grpSpPr>
                  <p:sp>
                    <p:nvSpPr>
                      <p:cNvPr id="30" name="Oval 29">
                        <a:extLst>
                          <a:ext uri="{FF2B5EF4-FFF2-40B4-BE49-F238E27FC236}">
                            <a16:creationId xmlns:a16="http://schemas.microsoft.com/office/drawing/2014/main" id="{F37C193E-B534-40D4-80A8-1C495373F0C6}"/>
                          </a:ext>
                        </a:extLst>
                      </p:cNvPr>
                      <p:cNvSpPr>
                        <a:spLocks/>
                      </p:cNvSpPr>
                      <p:nvPr/>
                    </p:nvSpPr>
                    <p:spPr>
                      <a:xfrm>
                        <a:off x="5218855" y="2657921"/>
                        <a:ext cx="660956" cy="646753"/>
                      </a:xfrm>
                      <a:prstGeom prst="ellipse">
                        <a:avLst/>
                      </a:prstGeom>
                      <a:solidFill>
                        <a:srgbClr val="4789C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58F356DF-3193-4F3E-9045-DC8A039D3D1C}"/>
                          </a:ext>
                        </a:extLst>
                      </p:cNvPr>
                      <p:cNvSpPr>
                        <a:spLocks/>
                      </p:cNvSpPr>
                      <p:nvPr/>
                    </p:nvSpPr>
                    <p:spPr>
                      <a:xfrm>
                        <a:off x="5549333" y="2657920"/>
                        <a:ext cx="331426" cy="646754"/>
                      </a:xfrm>
                      <a:custGeom>
                        <a:avLst/>
                        <a:gdLst>
                          <a:gd name="connsiteX0" fmla="*/ 948 w 331426"/>
                          <a:gd name="connsiteY0" fmla="*/ 0 h 646754"/>
                          <a:gd name="connsiteX1" fmla="*/ 331426 w 331426"/>
                          <a:gd name="connsiteY1" fmla="*/ 323377 h 646754"/>
                          <a:gd name="connsiteX2" fmla="*/ 948 w 331426"/>
                          <a:gd name="connsiteY2" fmla="*/ 646754 h 646754"/>
                          <a:gd name="connsiteX3" fmla="*/ 0 w 331426"/>
                          <a:gd name="connsiteY3" fmla="*/ 646661 h 646754"/>
                          <a:gd name="connsiteX4" fmla="*/ 0 w 331426"/>
                          <a:gd name="connsiteY4" fmla="*/ 94 h 64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6" h="646754">
                            <a:moveTo>
                              <a:pt x="948" y="0"/>
                            </a:moveTo>
                            <a:cubicBezTo>
                              <a:pt x="183466" y="0"/>
                              <a:pt x="331426" y="144781"/>
                              <a:pt x="331426" y="323377"/>
                            </a:cubicBezTo>
                            <a:cubicBezTo>
                              <a:pt x="331426" y="501973"/>
                              <a:pt x="183466" y="646754"/>
                              <a:pt x="948" y="646754"/>
                            </a:cubicBezTo>
                            <a:lnTo>
                              <a:pt x="0" y="646661"/>
                            </a:lnTo>
                            <a:lnTo>
                              <a:pt x="0" y="94"/>
                            </a:lnTo>
                            <a:close/>
                          </a:path>
                        </a:pathLst>
                      </a:custGeom>
                      <a:solidFill>
                        <a:srgbClr val="99BA56"/>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29" name="Oval 28">
                      <a:extLst>
                        <a:ext uri="{FF2B5EF4-FFF2-40B4-BE49-F238E27FC236}">
                          <a16:creationId xmlns:a16="http://schemas.microsoft.com/office/drawing/2014/main" id="{EA3A050D-4252-462D-A61B-083640AADCD3}"/>
                        </a:ext>
                      </a:extLst>
                    </p:cNvPr>
                    <p:cNvSpPr>
                      <a:spLocks noChangeAspect="1"/>
                    </p:cNvSpPr>
                    <p:nvPr/>
                  </p:nvSpPr>
                  <p:spPr>
                    <a:xfrm>
                      <a:off x="4340535" y="4860104"/>
                      <a:ext cx="601575" cy="58864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BCA77540-46AA-4486-BEB9-09B0D9CA8C62}"/>
                      </a:ext>
                    </a:extLst>
                  </p:cNvPr>
                  <p:cNvGrpSpPr/>
                  <p:nvPr/>
                </p:nvGrpSpPr>
                <p:grpSpPr>
                  <a:xfrm>
                    <a:off x="4428524" y="4925130"/>
                    <a:ext cx="431128" cy="432100"/>
                    <a:chOff x="6371624" y="5058480"/>
                    <a:chExt cx="431128" cy="432100"/>
                  </a:xfrm>
                </p:grpSpPr>
                <p:sp>
                  <p:nvSpPr>
                    <p:cNvPr id="23" name="Oval 22">
                      <a:extLst>
                        <a:ext uri="{FF2B5EF4-FFF2-40B4-BE49-F238E27FC236}">
                          <a16:creationId xmlns:a16="http://schemas.microsoft.com/office/drawing/2014/main" id="{79E8D101-9ED4-40B8-A33F-242C7F4B06C4}"/>
                        </a:ext>
                      </a:extLst>
                    </p:cNvPr>
                    <p:cNvSpPr>
                      <a:spLocks noChangeAspect="1"/>
                    </p:cNvSpPr>
                    <p:nvPr/>
                  </p:nvSpPr>
                  <p:spPr>
                    <a:xfrm>
                      <a:off x="6384422" y="5059326"/>
                      <a:ext cx="418330" cy="431254"/>
                    </a:xfrm>
                    <a:prstGeom prst="ellipse">
                      <a:avLst/>
                    </a:prstGeom>
                    <a:solidFill>
                      <a:schemeClr val="accent6">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057F8C4C-DA49-4DA6-8C38-5D6CD01B8E40}"/>
                        </a:ext>
                      </a:extLst>
                    </p:cNvPr>
                    <p:cNvSpPr>
                      <a:spLocks noChangeAspect="1"/>
                    </p:cNvSpPr>
                    <p:nvPr/>
                  </p:nvSpPr>
                  <p:spPr>
                    <a:xfrm>
                      <a:off x="6371624" y="5058480"/>
                      <a:ext cx="418330" cy="428550"/>
                    </a:xfrm>
                    <a:custGeom>
                      <a:avLst/>
                      <a:gdLst>
                        <a:gd name="connsiteX0" fmla="*/ 11764 w 418330"/>
                        <a:gd name="connsiteY0" fmla="*/ 145863 h 428550"/>
                        <a:gd name="connsiteX1" fmla="*/ 11764 w 418330"/>
                        <a:gd name="connsiteY1" fmla="*/ 282687 h 428550"/>
                        <a:gd name="connsiteX2" fmla="*/ 4250 w 418330"/>
                        <a:gd name="connsiteY2" fmla="*/ 257732 h 428550"/>
                        <a:gd name="connsiteX3" fmla="*/ 0 w 418330"/>
                        <a:gd name="connsiteY3" fmla="*/ 214275 h 428550"/>
                        <a:gd name="connsiteX4" fmla="*/ 4250 w 418330"/>
                        <a:gd name="connsiteY4" fmla="*/ 170819 h 428550"/>
                        <a:gd name="connsiteX5" fmla="*/ 215661 w 418330"/>
                        <a:gd name="connsiteY5" fmla="*/ 0 h 428550"/>
                        <a:gd name="connsiteX6" fmla="*/ 290582 w 418330"/>
                        <a:gd name="connsiteY6" fmla="*/ 15593 h 428550"/>
                        <a:gd name="connsiteX7" fmla="*/ 418330 w 418330"/>
                        <a:gd name="connsiteY7" fmla="*/ 214275 h 428550"/>
                        <a:gd name="connsiteX8" fmla="*/ 290582 w 418330"/>
                        <a:gd name="connsiteY8" fmla="*/ 412957 h 428550"/>
                        <a:gd name="connsiteX9" fmla="*/ 215661 w 418330"/>
                        <a:gd name="connsiteY9" fmla="*/ 428550 h 42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330" h="428550">
                          <a:moveTo>
                            <a:pt x="11764" y="145863"/>
                          </a:moveTo>
                          <a:lnTo>
                            <a:pt x="11764" y="282687"/>
                          </a:lnTo>
                          <a:lnTo>
                            <a:pt x="4250" y="257732"/>
                          </a:lnTo>
                          <a:cubicBezTo>
                            <a:pt x="1463" y="243695"/>
                            <a:pt x="0" y="229161"/>
                            <a:pt x="0" y="214275"/>
                          </a:cubicBezTo>
                          <a:cubicBezTo>
                            <a:pt x="0" y="199389"/>
                            <a:pt x="1463" y="184855"/>
                            <a:pt x="4250" y="170819"/>
                          </a:cubicBezTo>
                          <a:close/>
                          <a:moveTo>
                            <a:pt x="215661" y="0"/>
                          </a:moveTo>
                          <a:lnTo>
                            <a:pt x="290582" y="15593"/>
                          </a:lnTo>
                          <a:cubicBezTo>
                            <a:pt x="365654" y="48327"/>
                            <a:pt x="418330" y="124959"/>
                            <a:pt x="418330" y="214275"/>
                          </a:cubicBezTo>
                          <a:cubicBezTo>
                            <a:pt x="418330" y="303591"/>
                            <a:pt x="365654" y="380223"/>
                            <a:pt x="290582" y="412957"/>
                          </a:cubicBezTo>
                          <a:lnTo>
                            <a:pt x="215661" y="428550"/>
                          </a:lnTo>
                          <a:close/>
                        </a:path>
                      </a:pathLst>
                    </a:custGeom>
                    <a:solidFill>
                      <a:srgbClr val="13ACF9"/>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25" name="Oval 24">
                      <a:extLst>
                        <a:ext uri="{FF2B5EF4-FFF2-40B4-BE49-F238E27FC236}">
                          <a16:creationId xmlns:a16="http://schemas.microsoft.com/office/drawing/2014/main" id="{85D62493-81DC-4440-A6C6-C6E0A8D97229}"/>
                        </a:ext>
                      </a:extLst>
                    </p:cNvPr>
                    <p:cNvSpPr/>
                    <p:nvPr/>
                  </p:nvSpPr>
                  <p:spPr>
                    <a:xfrm>
                      <a:off x="6471564" y="5147057"/>
                      <a:ext cx="248650" cy="2563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17" name="Group 16">
                  <a:extLst>
                    <a:ext uri="{FF2B5EF4-FFF2-40B4-BE49-F238E27FC236}">
                      <a16:creationId xmlns:a16="http://schemas.microsoft.com/office/drawing/2014/main" id="{C27D9570-A23D-4E27-8D17-71C28F670E6A}"/>
                    </a:ext>
                  </a:extLst>
                </p:cNvPr>
                <p:cNvGrpSpPr>
                  <a:grpSpLocks noChangeAspect="1"/>
                </p:cNvGrpSpPr>
                <p:nvPr/>
              </p:nvGrpSpPr>
              <p:grpSpPr>
                <a:xfrm>
                  <a:off x="4104600" y="4347152"/>
                  <a:ext cx="620578" cy="179782"/>
                  <a:chOff x="5384269" y="3823459"/>
                  <a:chExt cx="2676056" cy="775255"/>
                </a:xfrm>
              </p:grpSpPr>
              <p:sp>
                <p:nvSpPr>
                  <p:cNvPr id="18" name="Rectangle 17">
                    <a:extLst>
                      <a:ext uri="{FF2B5EF4-FFF2-40B4-BE49-F238E27FC236}">
                        <a16:creationId xmlns:a16="http://schemas.microsoft.com/office/drawing/2014/main" id="{4DBB7F26-B955-4AC5-885F-19AD3C4D0FAF}"/>
                      </a:ext>
                    </a:extLst>
                  </p:cNvPr>
                  <p:cNvSpPr/>
                  <p:nvPr/>
                </p:nvSpPr>
                <p:spPr>
                  <a:xfrm rot="19601381">
                    <a:off x="5384269" y="4529661"/>
                    <a:ext cx="2676056" cy="69053"/>
                  </a:xfrm>
                  <a:prstGeom prst="rect">
                    <a:avLst/>
                  </a:prstGeom>
                  <a:solidFill>
                    <a:srgbClr val="00B05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Arrow: Notched Right 18">
                    <a:extLst>
                      <a:ext uri="{FF2B5EF4-FFF2-40B4-BE49-F238E27FC236}">
                        <a16:creationId xmlns:a16="http://schemas.microsoft.com/office/drawing/2014/main" id="{25AB7DE3-E65C-4C7C-9B25-24A293676656}"/>
                      </a:ext>
                    </a:extLst>
                  </p:cNvPr>
                  <p:cNvSpPr/>
                  <p:nvPr/>
                </p:nvSpPr>
                <p:spPr>
                  <a:xfrm rot="8846313">
                    <a:off x="6944016" y="3960055"/>
                    <a:ext cx="71378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Arrow: Notched Right 19">
                    <a:extLst>
                      <a:ext uri="{FF2B5EF4-FFF2-40B4-BE49-F238E27FC236}">
                        <a16:creationId xmlns:a16="http://schemas.microsoft.com/office/drawing/2014/main" id="{1D5EE3F3-EFC9-4232-A6B9-866BB6505E7A}"/>
                      </a:ext>
                    </a:extLst>
                  </p:cNvPr>
                  <p:cNvSpPr/>
                  <p:nvPr/>
                </p:nvSpPr>
                <p:spPr>
                  <a:xfrm rot="8846313">
                    <a:off x="7214896" y="3823459"/>
                    <a:ext cx="59553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sp>
          <p:nvSpPr>
            <p:cNvPr id="40" name="TextBox 39">
              <a:extLst>
                <a:ext uri="{FF2B5EF4-FFF2-40B4-BE49-F238E27FC236}">
                  <a16:creationId xmlns:a16="http://schemas.microsoft.com/office/drawing/2014/main" id="{F3BB97B8-582A-4CEF-A5DE-7B66A8509367}"/>
                </a:ext>
              </a:extLst>
            </p:cNvPr>
            <p:cNvSpPr txBox="1"/>
            <p:nvPr/>
          </p:nvSpPr>
          <p:spPr>
            <a:xfrm>
              <a:off x="470495" y="1585185"/>
              <a:ext cx="3635080" cy="1200329"/>
            </a:xfrm>
            <a:prstGeom prst="rect">
              <a:avLst/>
            </a:prstGeom>
            <a:noFill/>
            <a:ln>
              <a:solidFill>
                <a:schemeClr val="accent6">
                  <a:lumMod val="75000"/>
                </a:schemeClr>
              </a:solidFill>
            </a:ln>
          </p:spPr>
          <p:txBody>
            <a:bodyPr wrap="square" rtlCol="0">
              <a:spAutoFit/>
            </a:bodyPr>
            <a:lstStyle/>
            <a:p>
              <a:r>
                <a:rPr lang="en-GB" sz="1200" dirty="0">
                  <a:solidFill>
                    <a:schemeClr val="accent6">
                      <a:lumMod val="75000"/>
                    </a:schemeClr>
                  </a:solidFill>
                </a:rPr>
                <a:t>Year 1</a:t>
              </a:r>
              <a:endParaRPr lang="en-GB" sz="1200" dirty="0"/>
            </a:p>
            <a:p>
              <a:pPr marL="285750" indent="-285750">
                <a:buClr>
                  <a:schemeClr val="accent6">
                    <a:lumMod val="75000"/>
                  </a:schemeClr>
                </a:buClr>
                <a:buFont typeface="Arial" panose="020B0604020202020204" pitchFamily="34" charset="0"/>
                <a:buChar char="•"/>
              </a:pPr>
              <a:r>
                <a:rPr lang="en-GB" sz="1000" dirty="0"/>
                <a:t>Agreeing what well being means to EAST</a:t>
              </a:r>
            </a:p>
            <a:p>
              <a:pPr marL="285750" indent="-285750">
                <a:buClr>
                  <a:schemeClr val="accent6">
                    <a:lumMod val="75000"/>
                  </a:schemeClr>
                </a:buClr>
                <a:buFont typeface="Arial" panose="020B0604020202020204" pitchFamily="34" charset="0"/>
                <a:buChar char="•"/>
              </a:pPr>
              <a:r>
                <a:rPr lang="en-GB" sz="1000" dirty="0"/>
                <a:t>Mental Health &amp; Well Being Ambassador Program</a:t>
              </a:r>
            </a:p>
            <a:p>
              <a:pPr marL="285750" indent="-285750">
                <a:buClr>
                  <a:schemeClr val="accent6">
                    <a:lumMod val="75000"/>
                  </a:schemeClr>
                </a:buClr>
                <a:buFont typeface="Arial" panose="020B0604020202020204" pitchFamily="34" charset="0"/>
                <a:buChar char="•"/>
              </a:pPr>
              <a:r>
                <a:rPr lang="en-GB" sz="1000" dirty="0"/>
                <a:t>New Menopause Guidance adopted</a:t>
              </a:r>
            </a:p>
            <a:p>
              <a:pPr marL="285750" indent="-285750">
                <a:buClr>
                  <a:schemeClr val="accent6">
                    <a:lumMod val="75000"/>
                  </a:schemeClr>
                </a:buClr>
                <a:buFont typeface="Arial" panose="020B0604020202020204" pitchFamily="34" charset="0"/>
                <a:buChar char="•"/>
              </a:pPr>
              <a:r>
                <a:rPr lang="en-GB" sz="1000" dirty="0"/>
                <a:t>Trust wide availability of ‘Headspace’ app.</a:t>
              </a:r>
            </a:p>
            <a:p>
              <a:pPr marL="285750" indent="-285750">
                <a:buClr>
                  <a:schemeClr val="accent6">
                    <a:lumMod val="75000"/>
                  </a:schemeClr>
                </a:buClr>
                <a:buFont typeface="Arial" panose="020B0604020202020204" pitchFamily="34" charset="0"/>
                <a:buChar char="•"/>
              </a:pPr>
              <a:r>
                <a:rPr lang="en-GB" sz="1000" dirty="0"/>
                <a:t>Build a pan East well being network</a:t>
              </a:r>
            </a:p>
            <a:p>
              <a:pPr marL="285750" indent="-285750">
                <a:buClr>
                  <a:schemeClr val="accent6">
                    <a:lumMod val="75000"/>
                  </a:schemeClr>
                </a:buClr>
                <a:buFont typeface="Arial" panose="020B0604020202020204" pitchFamily="34" charset="0"/>
                <a:buChar char="•"/>
              </a:pPr>
              <a:r>
                <a:rPr lang="en-GB" sz="1000" dirty="0"/>
                <a:t>Define well being metrics/KPI’s  that will make a difference</a:t>
              </a:r>
            </a:p>
          </p:txBody>
        </p:sp>
        <p:sp>
          <p:nvSpPr>
            <p:cNvPr id="43" name="TextBox 42">
              <a:extLst>
                <a:ext uri="{FF2B5EF4-FFF2-40B4-BE49-F238E27FC236}">
                  <a16:creationId xmlns:a16="http://schemas.microsoft.com/office/drawing/2014/main" id="{2610E855-AADC-4228-80DB-C2BED5A547FB}"/>
                </a:ext>
              </a:extLst>
            </p:cNvPr>
            <p:cNvSpPr txBox="1"/>
            <p:nvPr/>
          </p:nvSpPr>
          <p:spPr>
            <a:xfrm>
              <a:off x="463700" y="2837835"/>
              <a:ext cx="3664836" cy="861774"/>
            </a:xfrm>
            <a:prstGeom prst="rect">
              <a:avLst/>
            </a:prstGeom>
            <a:noFill/>
            <a:ln>
              <a:solidFill>
                <a:schemeClr val="accent6">
                  <a:lumMod val="75000"/>
                </a:schemeClr>
              </a:solidFill>
            </a:ln>
          </p:spPr>
          <p:txBody>
            <a:bodyPr wrap="square" rtlCol="0">
              <a:spAutoFit/>
            </a:bodyPr>
            <a:lstStyle/>
            <a:p>
              <a:r>
                <a:rPr lang="en-GB" sz="1000" dirty="0">
                  <a:solidFill>
                    <a:schemeClr val="accent6">
                      <a:lumMod val="75000"/>
                    </a:schemeClr>
                  </a:solidFill>
                </a:rPr>
                <a:t>Year 2</a:t>
              </a:r>
            </a:p>
            <a:p>
              <a:pPr marL="285750" indent="-285750">
                <a:buClr>
                  <a:schemeClr val="accent6">
                    <a:lumMod val="75000"/>
                  </a:schemeClr>
                </a:buClr>
                <a:buFont typeface="Arial" panose="020B0604020202020204" pitchFamily="34" charset="0"/>
                <a:buChar char="•"/>
              </a:pPr>
              <a:r>
                <a:rPr lang="en-GB" sz="1000" dirty="0"/>
                <a:t>Effective Crisis Management / OH / EAP services</a:t>
              </a:r>
            </a:p>
            <a:p>
              <a:pPr marL="285750" indent="-285750">
                <a:buClr>
                  <a:schemeClr val="accent6">
                    <a:lumMod val="75000"/>
                  </a:schemeClr>
                </a:buClr>
                <a:buFont typeface="Arial" panose="020B0604020202020204" pitchFamily="34" charset="0"/>
                <a:buChar char="•"/>
              </a:pPr>
              <a:r>
                <a:rPr lang="en-GB" sz="1000" dirty="0"/>
                <a:t>Increase Mental Health &amp; MSK support locally</a:t>
              </a:r>
            </a:p>
            <a:p>
              <a:pPr marL="285750" indent="-285750">
                <a:buClr>
                  <a:schemeClr val="accent6">
                    <a:lumMod val="75000"/>
                  </a:schemeClr>
                </a:buClr>
                <a:buFont typeface="Arial" panose="020B0604020202020204" pitchFamily="34" charset="0"/>
                <a:buChar char="•"/>
              </a:pPr>
              <a:r>
                <a:rPr lang="en-GB" sz="1000" dirty="0"/>
                <a:t>TRIM / Mental Health First – Aiders Practitioners</a:t>
              </a:r>
            </a:p>
            <a:p>
              <a:pPr marL="285750" indent="-285750">
                <a:buClr>
                  <a:schemeClr val="accent6">
                    <a:lumMod val="75000"/>
                  </a:schemeClr>
                </a:buClr>
                <a:buFont typeface="Arial" panose="020B0604020202020204" pitchFamily="34" charset="0"/>
                <a:buChar char="•"/>
              </a:pPr>
              <a:r>
                <a:rPr lang="en-GB" sz="1000" dirty="0"/>
                <a:t>Mediation &amp; ER Triage reduces resolution time frame</a:t>
              </a:r>
            </a:p>
          </p:txBody>
        </p:sp>
        <p:sp>
          <p:nvSpPr>
            <p:cNvPr id="44" name="TextBox 43">
              <a:extLst>
                <a:ext uri="{FF2B5EF4-FFF2-40B4-BE49-F238E27FC236}">
                  <a16:creationId xmlns:a16="http://schemas.microsoft.com/office/drawing/2014/main" id="{7CCFB7CA-EA97-4779-ABC0-67D04FBB31DE}"/>
                </a:ext>
              </a:extLst>
            </p:cNvPr>
            <p:cNvSpPr txBox="1"/>
            <p:nvPr/>
          </p:nvSpPr>
          <p:spPr>
            <a:xfrm>
              <a:off x="463700" y="3750742"/>
              <a:ext cx="3664836" cy="861774"/>
            </a:xfrm>
            <a:prstGeom prst="rect">
              <a:avLst/>
            </a:prstGeom>
            <a:noFill/>
            <a:ln>
              <a:solidFill>
                <a:schemeClr val="accent6">
                  <a:lumMod val="75000"/>
                </a:schemeClr>
              </a:solidFill>
            </a:ln>
          </p:spPr>
          <p:txBody>
            <a:bodyPr wrap="square" rtlCol="0">
              <a:spAutoFit/>
            </a:bodyPr>
            <a:lstStyle/>
            <a:p>
              <a:r>
                <a:rPr lang="en-GB" sz="1000" dirty="0">
                  <a:solidFill>
                    <a:schemeClr val="accent6">
                      <a:lumMod val="75000"/>
                    </a:schemeClr>
                  </a:solidFill>
                </a:rPr>
                <a:t>Year 3</a:t>
              </a:r>
            </a:p>
            <a:p>
              <a:pPr marL="285750" indent="-285750">
                <a:buClr>
                  <a:schemeClr val="accent6">
                    <a:lumMod val="75000"/>
                  </a:schemeClr>
                </a:buClr>
                <a:buFont typeface="Arial" panose="020B0604020202020204" pitchFamily="34" charset="0"/>
                <a:buChar char="•"/>
              </a:pPr>
              <a:r>
                <a:rPr lang="en-GB" sz="1000" dirty="0"/>
                <a:t>Workforce planning strategy secures right people in right place at right time to eliminate travel burden.</a:t>
              </a:r>
            </a:p>
            <a:p>
              <a:pPr marL="285750" indent="-285750">
                <a:buClr>
                  <a:schemeClr val="accent6">
                    <a:lumMod val="75000"/>
                  </a:schemeClr>
                </a:buClr>
                <a:buFont typeface="Arial" panose="020B0604020202020204" pitchFamily="34" charset="0"/>
                <a:buChar char="•"/>
              </a:pPr>
              <a:r>
                <a:rPr lang="en-GB" sz="1000" dirty="0"/>
                <a:t>ICS initiatives reduce handover delays</a:t>
              </a:r>
            </a:p>
            <a:p>
              <a:pPr marL="285750" indent="-285750">
                <a:buClr>
                  <a:schemeClr val="accent6">
                    <a:lumMod val="75000"/>
                  </a:schemeClr>
                </a:buClr>
                <a:buFont typeface="Arial" panose="020B0604020202020204" pitchFamily="34" charset="0"/>
                <a:buChar char="•"/>
              </a:pPr>
              <a:r>
                <a:rPr lang="en-GB" sz="1000" dirty="0"/>
                <a:t>Flexible Working Options embedded</a:t>
              </a:r>
            </a:p>
          </p:txBody>
        </p:sp>
        <p:sp>
          <p:nvSpPr>
            <p:cNvPr id="46" name="TextBox 45">
              <a:extLst>
                <a:ext uri="{FF2B5EF4-FFF2-40B4-BE49-F238E27FC236}">
                  <a16:creationId xmlns:a16="http://schemas.microsoft.com/office/drawing/2014/main" id="{31ED1376-CD7A-489D-9982-23FFB2100170}"/>
                </a:ext>
              </a:extLst>
            </p:cNvPr>
            <p:cNvSpPr txBox="1"/>
            <p:nvPr/>
          </p:nvSpPr>
          <p:spPr>
            <a:xfrm>
              <a:off x="463700" y="1009033"/>
              <a:ext cx="4376736" cy="369332"/>
            </a:xfrm>
            <a:prstGeom prst="rect">
              <a:avLst/>
            </a:prstGeom>
            <a:noFill/>
          </p:spPr>
          <p:txBody>
            <a:bodyPr wrap="square">
              <a:spAutoFit/>
            </a:bodyPr>
            <a:lstStyle/>
            <a:p>
              <a:r>
                <a:rPr lang="en-GB" sz="1800" kern="1200" dirty="0">
                  <a:solidFill>
                    <a:schemeClr val="bg1"/>
                  </a:solidFill>
                </a:rPr>
                <a:t>Health &amp; Wellbeing</a:t>
              </a:r>
              <a:endParaRPr lang="en-GB" dirty="0">
                <a:solidFill>
                  <a:schemeClr val="bg1"/>
                </a:solidFill>
              </a:endParaRPr>
            </a:p>
          </p:txBody>
        </p:sp>
        <p:sp>
          <p:nvSpPr>
            <p:cNvPr id="47" name="TextBox 46">
              <a:extLst>
                <a:ext uri="{FF2B5EF4-FFF2-40B4-BE49-F238E27FC236}">
                  <a16:creationId xmlns:a16="http://schemas.microsoft.com/office/drawing/2014/main" id="{18D329EA-4E16-4D8A-B79C-966034FD60B2}"/>
                </a:ext>
              </a:extLst>
            </p:cNvPr>
            <p:cNvSpPr txBox="1"/>
            <p:nvPr/>
          </p:nvSpPr>
          <p:spPr>
            <a:xfrm>
              <a:off x="463699" y="4657265"/>
              <a:ext cx="2736647" cy="276999"/>
            </a:xfrm>
            <a:prstGeom prst="rect">
              <a:avLst/>
            </a:prstGeom>
            <a:noFill/>
          </p:spPr>
          <p:txBody>
            <a:bodyPr wrap="none" rtlCol="0">
              <a:spAutoFit/>
            </a:bodyPr>
            <a:lstStyle/>
            <a:p>
              <a:r>
                <a:rPr lang="en-GB" sz="1200" dirty="0">
                  <a:solidFill>
                    <a:schemeClr val="accent6">
                      <a:lumMod val="75000"/>
                    </a:schemeClr>
                  </a:solidFill>
                </a:rPr>
                <a:t>We will know that we have it right when:</a:t>
              </a:r>
            </a:p>
          </p:txBody>
        </p:sp>
        <p:sp>
          <p:nvSpPr>
            <p:cNvPr id="49" name="TextBox 48">
              <a:extLst>
                <a:ext uri="{FF2B5EF4-FFF2-40B4-BE49-F238E27FC236}">
                  <a16:creationId xmlns:a16="http://schemas.microsoft.com/office/drawing/2014/main" id="{75F60099-DAB1-43AE-A942-3F533DD0469E}"/>
                </a:ext>
              </a:extLst>
            </p:cNvPr>
            <p:cNvSpPr txBox="1"/>
            <p:nvPr/>
          </p:nvSpPr>
          <p:spPr>
            <a:xfrm>
              <a:off x="1065447" y="4989725"/>
              <a:ext cx="3118938" cy="707886"/>
            </a:xfrm>
            <a:prstGeom prst="rect">
              <a:avLst/>
            </a:prstGeom>
            <a:noFill/>
            <a:ln>
              <a:solidFill>
                <a:schemeClr val="accent6">
                  <a:lumMod val="75000"/>
                </a:schemeClr>
              </a:solidFill>
            </a:ln>
          </p:spPr>
          <p:txBody>
            <a:bodyPr wrap="square" rtlCol="0">
              <a:spAutoFit/>
            </a:bodyPr>
            <a:lstStyle/>
            <a:p>
              <a:pPr marL="285750" indent="-285750">
                <a:buClr>
                  <a:schemeClr val="accent6">
                    <a:lumMod val="75000"/>
                  </a:schemeClr>
                </a:buClr>
                <a:buFont typeface="Arial" panose="020B0604020202020204" pitchFamily="34" charset="0"/>
                <a:buChar char="•"/>
              </a:pPr>
              <a:r>
                <a:rPr lang="en-GB" sz="1000" dirty="0"/>
                <a:t>Sickness absence &amp; Overtime reduced.</a:t>
              </a:r>
            </a:p>
            <a:p>
              <a:pPr marL="285750" indent="-285750">
                <a:buClr>
                  <a:schemeClr val="accent6">
                    <a:lumMod val="75000"/>
                  </a:schemeClr>
                </a:buClr>
                <a:buFont typeface="Arial" panose="020B0604020202020204" pitchFamily="34" charset="0"/>
                <a:buChar char="•"/>
              </a:pPr>
              <a:r>
                <a:rPr lang="en-GB" sz="1000" dirty="0"/>
                <a:t>Staff Survey H&amp;W indicators in upper quartile of ambulance trusts.</a:t>
              </a:r>
            </a:p>
            <a:p>
              <a:pPr marL="285750" indent="-285750">
                <a:buClr>
                  <a:schemeClr val="accent6">
                    <a:lumMod val="75000"/>
                  </a:schemeClr>
                </a:buClr>
                <a:buFont typeface="Arial" panose="020B0604020202020204" pitchFamily="34" charset="0"/>
                <a:buChar char="•"/>
              </a:pPr>
              <a:r>
                <a:rPr lang="en-GB" sz="1000" dirty="0"/>
                <a:t>Thriving employees.</a:t>
              </a:r>
            </a:p>
          </p:txBody>
        </p:sp>
        <p:grpSp>
          <p:nvGrpSpPr>
            <p:cNvPr id="86" name="Group 85">
              <a:extLst>
                <a:ext uri="{FF2B5EF4-FFF2-40B4-BE49-F238E27FC236}">
                  <a16:creationId xmlns:a16="http://schemas.microsoft.com/office/drawing/2014/main" id="{FA1A55B1-52B4-436B-BA53-5354F39FBDDC}"/>
                </a:ext>
              </a:extLst>
            </p:cNvPr>
            <p:cNvGrpSpPr>
              <a:grpSpLocks noChangeAspect="1"/>
            </p:cNvGrpSpPr>
            <p:nvPr/>
          </p:nvGrpSpPr>
          <p:grpSpPr>
            <a:xfrm>
              <a:off x="467232" y="5065883"/>
              <a:ext cx="625991" cy="458058"/>
              <a:chOff x="4581049" y="4028850"/>
              <a:chExt cx="2486486" cy="1819440"/>
            </a:xfrm>
          </p:grpSpPr>
          <mc:AlternateContent xmlns:mc="http://schemas.openxmlformats.org/markup-compatibility/2006" xmlns:p14="http://schemas.microsoft.com/office/powerpoint/2010/main">
            <mc:Choice Requires="p14">
              <p:contentPart p14:bwMode="auto" r:id="rId3">
                <p14:nvContentPartPr>
                  <p14:cNvPr id="55" name="Ink 54">
                    <a:extLst>
                      <a:ext uri="{FF2B5EF4-FFF2-40B4-BE49-F238E27FC236}">
                        <a16:creationId xmlns:a16="http://schemas.microsoft.com/office/drawing/2014/main" id="{803B5309-19E7-4E89-B008-3A689871D45F}"/>
                      </a:ext>
                    </a:extLst>
                  </p14:cNvPr>
                  <p14:cNvContentPartPr/>
                  <p14:nvPr/>
                </p14:nvContentPartPr>
                <p14:xfrm>
                  <a:off x="6886455" y="4028850"/>
                  <a:ext cx="360" cy="360"/>
                </p14:xfrm>
              </p:contentPart>
            </mc:Choice>
            <mc:Fallback xmlns="">
              <p:pic>
                <p:nvPicPr>
                  <p:cNvPr id="55" name="Ink 54">
                    <a:extLst>
                      <a:ext uri="{FF2B5EF4-FFF2-40B4-BE49-F238E27FC236}">
                        <a16:creationId xmlns:a16="http://schemas.microsoft.com/office/drawing/2014/main" id="{803B5309-19E7-4E89-B008-3A689871D45F}"/>
                      </a:ext>
                    </a:extLst>
                  </p:cNvPr>
                  <p:cNvPicPr/>
                  <p:nvPr/>
                </p:nvPicPr>
                <p:blipFill>
                  <a:blip r:embed="rId6"/>
                  <a:stretch>
                    <a:fillRect/>
                  </a:stretch>
                </p:blipFill>
                <p:spPr>
                  <a:xfrm>
                    <a:off x="6877455" y="40198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6" name="Ink 55">
                    <a:extLst>
                      <a:ext uri="{FF2B5EF4-FFF2-40B4-BE49-F238E27FC236}">
                        <a16:creationId xmlns:a16="http://schemas.microsoft.com/office/drawing/2014/main" id="{206652D1-DEAA-46EF-AC6D-E54A0776FBBF}"/>
                      </a:ext>
                    </a:extLst>
                  </p14:cNvPr>
                  <p14:cNvContentPartPr/>
                  <p14:nvPr/>
                </p14:nvContentPartPr>
                <p14:xfrm>
                  <a:off x="7067175" y="5847930"/>
                  <a:ext cx="360" cy="360"/>
                </p14:xfrm>
              </p:contentPart>
            </mc:Choice>
            <mc:Fallback xmlns="">
              <p:pic>
                <p:nvPicPr>
                  <p:cNvPr id="56" name="Ink 55">
                    <a:extLst>
                      <a:ext uri="{FF2B5EF4-FFF2-40B4-BE49-F238E27FC236}">
                        <a16:creationId xmlns:a16="http://schemas.microsoft.com/office/drawing/2014/main" id="{206652D1-DEAA-46EF-AC6D-E54A0776FBBF}"/>
                      </a:ext>
                    </a:extLst>
                  </p:cNvPr>
                  <p:cNvPicPr/>
                  <p:nvPr/>
                </p:nvPicPr>
                <p:blipFill>
                  <a:blip r:embed="rId6"/>
                  <a:stretch>
                    <a:fillRect/>
                  </a:stretch>
                </p:blipFill>
                <p:spPr>
                  <a:xfrm>
                    <a:off x="7058175" y="5838930"/>
                    <a:ext cx="18000" cy="18000"/>
                  </a:xfrm>
                  <a:prstGeom prst="rect">
                    <a:avLst/>
                  </a:prstGeom>
                </p:spPr>
              </p:pic>
            </mc:Fallback>
          </mc:AlternateContent>
          <p:pic>
            <p:nvPicPr>
              <p:cNvPr id="58" name="Picture 57" descr="A close-up of a yellow truck&#10;&#10;Description automatically generated with medium confidence">
                <a:extLst>
                  <a:ext uri="{FF2B5EF4-FFF2-40B4-BE49-F238E27FC236}">
                    <a16:creationId xmlns:a16="http://schemas.microsoft.com/office/drawing/2014/main" id="{948797EF-7ED5-49E3-B3F1-09C77C25D065}"/>
                  </a:ext>
                </a:extLst>
              </p:cNvPr>
              <p:cNvPicPr>
                <a:picLocks noChangeAspect="1"/>
              </p:cNvPicPr>
              <p:nvPr/>
            </p:nvPicPr>
            <p:blipFill>
              <a:blip r:embed="rId8"/>
              <a:stretch>
                <a:fillRect/>
              </a:stretch>
            </p:blipFill>
            <p:spPr>
              <a:xfrm>
                <a:off x="4581049" y="4343937"/>
                <a:ext cx="2265049" cy="1503993"/>
              </a:xfrm>
              <a:prstGeom prst="rect">
                <a:avLst/>
              </a:prstGeom>
            </p:spPr>
          </p:pic>
          <p:grpSp>
            <p:nvGrpSpPr>
              <p:cNvPr id="80" name="Group 79">
                <a:extLst>
                  <a:ext uri="{FF2B5EF4-FFF2-40B4-BE49-F238E27FC236}">
                    <a16:creationId xmlns:a16="http://schemas.microsoft.com/office/drawing/2014/main" id="{927B4D73-CF94-4BF1-B3DF-107ADB4A2F6A}"/>
                  </a:ext>
                </a:extLst>
              </p:cNvPr>
              <p:cNvGrpSpPr>
                <a:grpSpLocks noChangeAspect="1"/>
              </p:cNvGrpSpPr>
              <p:nvPr/>
            </p:nvGrpSpPr>
            <p:grpSpPr>
              <a:xfrm>
                <a:off x="5073808" y="4674385"/>
                <a:ext cx="194654" cy="173703"/>
                <a:chOff x="5060527" y="3553212"/>
                <a:chExt cx="194654" cy="173703"/>
              </a:xfrm>
            </p:grpSpPr>
            <p:sp>
              <p:nvSpPr>
                <p:cNvPr id="64" name="Oval 63">
                  <a:extLst>
                    <a:ext uri="{FF2B5EF4-FFF2-40B4-BE49-F238E27FC236}">
                      <a16:creationId xmlns:a16="http://schemas.microsoft.com/office/drawing/2014/main" id="{88F95F97-72E9-456C-92E9-ECB30899F701}"/>
                    </a:ext>
                  </a:extLst>
                </p:cNvPr>
                <p:cNvSpPr/>
                <p:nvPr/>
              </p:nvSpPr>
              <p:spPr>
                <a:xfrm rot="19857511" flipH="1">
                  <a:off x="5060527" y="3553212"/>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E454576-07CF-4455-B458-C32D3719FE3E}"/>
                    </a:ext>
                  </a:extLst>
                </p:cNvPr>
                <p:cNvSpPr>
                  <a:spLocks noChangeAspect="1"/>
                </p:cNvSpPr>
                <p:nvPr/>
              </p:nvSpPr>
              <p:spPr>
                <a:xfrm rot="19857511" flipH="1">
                  <a:off x="5089054" y="3578668"/>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1B66854E-B533-4C43-9D38-4FF26705224C}"/>
                    </a:ext>
                  </a:extLst>
                </p:cNvPr>
                <p:cNvSpPr>
                  <a:spLocks noChangeAspect="1"/>
                </p:cNvSpPr>
                <p:nvPr/>
              </p:nvSpPr>
              <p:spPr>
                <a:xfrm rot="19857511" flipH="1">
                  <a:off x="5124158" y="3622970"/>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id="{D0EFE0B1-8556-4F04-B2BC-03B344182218}"/>
                  </a:ext>
                </a:extLst>
              </p:cNvPr>
              <p:cNvGrpSpPr>
                <a:grpSpLocks noChangeAspect="1"/>
              </p:cNvGrpSpPr>
              <p:nvPr/>
            </p:nvGrpSpPr>
            <p:grpSpPr>
              <a:xfrm>
                <a:off x="5324810" y="4656663"/>
                <a:ext cx="194654" cy="173703"/>
                <a:chOff x="5596385" y="3499131"/>
                <a:chExt cx="194654" cy="173703"/>
              </a:xfrm>
            </p:grpSpPr>
            <p:sp>
              <p:nvSpPr>
                <p:cNvPr id="77" name="Oval 76">
                  <a:extLst>
                    <a:ext uri="{FF2B5EF4-FFF2-40B4-BE49-F238E27FC236}">
                      <a16:creationId xmlns:a16="http://schemas.microsoft.com/office/drawing/2014/main" id="{F23804C4-3A92-47E0-8815-279E3EB0EF48}"/>
                    </a:ext>
                  </a:extLst>
                </p:cNvPr>
                <p:cNvSpPr/>
                <p:nvPr/>
              </p:nvSpPr>
              <p:spPr>
                <a:xfrm rot="19857511" flipH="1">
                  <a:off x="5596385" y="3499131"/>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A9D2626-E623-4EA0-8041-F60E5743B5E8}"/>
                    </a:ext>
                  </a:extLst>
                </p:cNvPr>
                <p:cNvSpPr>
                  <a:spLocks noChangeAspect="1"/>
                </p:cNvSpPr>
                <p:nvPr/>
              </p:nvSpPr>
              <p:spPr>
                <a:xfrm rot="19857511" flipH="1">
                  <a:off x="5624912" y="3524587"/>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6F30C32F-BF01-4419-841A-564863E32BD1}"/>
                    </a:ext>
                  </a:extLst>
                </p:cNvPr>
                <p:cNvSpPr>
                  <a:spLocks noChangeAspect="1"/>
                </p:cNvSpPr>
                <p:nvPr/>
              </p:nvSpPr>
              <p:spPr>
                <a:xfrm rot="19857511" flipH="1">
                  <a:off x="5645268" y="3568889"/>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5" name="Freeform: Shape 84">
                <a:extLst>
                  <a:ext uri="{FF2B5EF4-FFF2-40B4-BE49-F238E27FC236}">
                    <a16:creationId xmlns:a16="http://schemas.microsoft.com/office/drawing/2014/main" id="{B4DBB627-3299-4420-AFCE-965A83445BD9}"/>
                  </a:ext>
                </a:extLst>
              </p:cNvPr>
              <p:cNvSpPr>
                <a:spLocks noChangeAspect="1"/>
              </p:cNvSpPr>
              <p:nvPr/>
            </p:nvSpPr>
            <p:spPr>
              <a:xfrm rot="21071107">
                <a:off x="5130977" y="4899871"/>
                <a:ext cx="343418" cy="279418"/>
              </a:xfrm>
              <a:custGeom>
                <a:avLst/>
                <a:gdLst>
                  <a:gd name="connsiteX0" fmla="*/ 24486 w 512066"/>
                  <a:gd name="connsiteY0" fmla="*/ 0 h 348570"/>
                  <a:gd name="connsiteX1" fmla="*/ 229511 w 512066"/>
                  <a:gd name="connsiteY1" fmla="*/ 139101 h 348570"/>
                  <a:gd name="connsiteX2" fmla="*/ 498642 w 512066"/>
                  <a:gd name="connsiteY2" fmla="*/ 105699 h 348570"/>
                  <a:gd name="connsiteX3" fmla="*/ 497469 w 512066"/>
                  <a:gd name="connsiteY3" fmla="*/ 76161 h 348570"/>
                  <a:gd name="connsiteX4" fmla="*/ 507857 w 512066"/>
                  <a:gd name="connsiteY4" fmla="*/ 108440 h 348570"/>
                  <a:gd name="connsiteX5" fmla="*/ 512066 w 512066"/>
                  <a:gd name="connsiteY5" fmla="*/ 148718 h 348570"/>
                  <a:gd name="connsiteX6" fmla="*/ 304885 w 512066"/>
                  <a:gd name="connsiteY6" fmla="*/ 348570 h 348570"/>
                  <a:gd name="connsiteX7" fmla="*/ 233649 w 512066"/>
                  <a:gd name="connsiteY7" fmla="*/ 336443 h 348570"/>
                  <a:gd name="connsiteX8" fmla="*/ 180091 w 512066"/>
                  <a:gd name="connsiteY8" fmla="*/ 306804 h 348570"/>
                  <a:gd name="connsiteX9" fmla="*/ 174329 w 512066"/>
                  <a:gd name="connsiteY9" fmla="*/ 305390 h 348570"/>
                  <a:gd name="connsiteX10" fmla="*/ 99205 w 512066"/>
                  <a:gd name="connsiteY10" fmla="*/ 259868 h 348570"/>
                  <a:gd name="connsiteX11" fmla="*/ 10470 w 512066"/>
                  <a:gd name="connsiteY11" fmla="*/ 23047 h 34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066" h="348570">
                    <a:moveTo>
                      <a:pt x="24486" y="0"/>
                    </a:moveTo>
                    <a:lnTo>
                      <a:pt x="229511" y="139101"/>
                    </a:lnTo>
                    <a:lnTo>
                      <a:pt x="498642" y="105699"/>
                    </a:lnTo>
                    <a:lnTo>
                      <a:pt x="497469" y="76161"/>
                    </a:lnTo>
                    <a:lnTo>
                      <a:pt x="507857" y="108440"/>
                    </a:lnTo>
                    <a:cubicBezTo>
                      <a:pt x="510616" y="121451"/>
                      <a:pt x="512066" y="134921"/>
                      <a:pt x="512066" y="148718"/>
                    </a:cubicBezTo>
                    <a:cubicBezTo>
                      <a:pt x="512066" y="259093"/>
                      <a:pt x="419308" y="348570"/>
                      <a:pt x="304885" y="348570"/>
                    </a:cubicBezTo>
                    <a:cubicBezTo>
                      <a:pt x="279854" y="348570"/>
                      <a:pt x="255861" y="344288"/>
                      <a:pt x="233649" y="336443"/>
                    </a:cubicBezTo>
                    <a:lnTo>
                      <a:pt x="180091" y="306804"/>
                    </a:lnTo>
                    <a:lnTo>
                      <a:pt x="174329" y="305390"/>
                    </a:lnTo>
                    <a:cubicBezTo>
                      <a:pt x="148575" y="294644"/>
                      <a:pt x="123045" y="279436"/>
                      <a:pt x="99205" y="259868"/>
                    </a:cubicBezTo>
                    <a:cubicBezTo>
                      <a:pt x="15766" y="191380"/>
                      <a:pt x="-19325" y="92177"/>
                      <a:pt x="10470" y="23047"/>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grpSp>
      <p:grpSp>
        <p:nvGrpSpPr>
          <p:cNvPr id="110" name="Group 109">
            <a:extLst>
              <a:ext uri="{FF2B5EF4-FFF2-40B4-BE49-F238E27FC236}">
                <a16:creationId xmlns:a16="http://schemas.microsoft.com/office/drawing/2014/main" id="{6195E72D-8A8A-498C-99A4-633746C3E068}"/>
              </a:ext>
            </a:extLst>
          </p:cNvPr>
          <p:cNvGrpSpPr>
            <a:grpSpLocks noChangeAspect="1"/>
          </p:cNvGrpSpPr>
          <p:nvPr/>
        </p:nvGrpSpPr>
        <p:grpSpPr>
          <a:xfrm>
            <a:off x="7493797" y="951753"/>
            <a:ext cx="792512" cy="476928"/>
            <a:chOff x="3864387" y="4347152"/>
            <a:chExt cx="860791" cy="632845"/>
          </a:xfrm>
        </p:grpSpPr>
        <p:grpSp>
          <p:nvGrpSpPr>
            <p:cNvPr id="111" name="Group 110">
              <a:extLst>
                <a:ext uri="{FF2B5EF4-FFF2-40B4-BE49-F238E27FC236}">
                  <a16:creationId xmlns:a16="http://schemas.microsoft.com/office/drawing/2014/main" id="{1F47A985-3204-478A-BDE2-77D133C9F78B}"/>
                </a:ext>
              </a:extLst>
            </p:cNvPr>
            <p:cNvGrpSpPr>
              <a:grpSpLocks noChangeAspect="1"/>
            </p:cNvGrpSpPr>
            <p:nvPr/>
          </p:nvGrpSpPr>
          <p:grpSpPr>
            <a:xfrm>
              <a:off x="3864387" y="4409201"/>
              <a:ext cx="576936" cy="570796"/>
              <a:chOff x="3864386" y="4409200"/>
              <a:chExt cx="1573221" cy="1556477"/>
            </a:xfrm>
          </p:grpSpPr>
          <p:grpSp>
            <p:nvGrpSpPr>
              <p:cNvPr id="116" name="Group 115">
                <a:extLst>
                  <a:ext uri="{FF2B5EF4-FFF2-40B4-BE49-F238E27FC236}">
                    <a16:creationId xmlns:a16="http://schemas.microsoft.com/office/drawing/2014/main" id="{6B33D915-7CB2-4DDF-80D7-31B63E5BE641}"/>
                  </a:ext>
                </a:extLst>
              </p:cNvPr>
              <p:cNvGrpSpPr/>
              <p:nvPr/>
            </p:nvGrpSpPr>
            <p:grpSpPr>
              <a:xfrm>
                <a:off x="3864386" y="4409200"/>
                <a:ext cx="1573221" cy="1556477"/>
                <a:chOff x="3864386" y="4409200"/>
                <a:chExt cx="1573221" cy="1556477"/>
              </a:xfrm>
            </p:grpSpPr>
            <p:grpSp>
              <p:nvGrpSpPr>
                <p:cNvPr id="121" name="Group 120">
                  <a:extLst>
                    <a:ext uri="{FF2B5EF4-FFF2-40B4-BE49-F238E27FC236}">
                      <a16:creationId xmlns:a16="http://schemas.microsoft.com/office/drawing/2014/main" id="{0F4BF46A-89E8-474D-AE8A-21003E7F6AB9}"/>
                    </a:ext>
                  </a:extLst>
                </p:cNvPr>
                <p:cNvGrpSpPr>
                  <a:grpSpLocks noChangeAspect="1"/>
                </p:cNvGrpSpPr>
                <p:nvPr/>
              </p:nvGrpSpPr>
              <p:grpSpPr>
                <a:xfrm>
                  <a:off x="3864386" y="4409200"/>
                  <a:ext cx="1573221" cy="1556477"/>
                  <a:chOff x="3864387" y="4409201"/>
                  <a:chExt cx="1021526" cy="1010654"/>
                </a:xfrm>
              </p:grpSpPr>
              <p:sp>
                <p:nvSpPr>
                  <p:cNvPr id="127" name="Oval 126">
                    <a:extLst>
                      <a:ext uri="{FF2B5EF4-FFF2-40B4-BE49-F238E27FC236}">
                        <a16:creationId xmlns:a16="http://schemas.microsoft.com/office/drawing/2014/main" id="{EEBA99BA-C29E-43C8-B6C7-2B8DEC407F7B}"/>
                      </a:ext>
                    </a:extLst>
                  </p:cNvPr>
                  <p:cNvSpPr/>
                  <p:nvPr/>
                </p:nvSpPr>
                <p:spPr>
                  <a:xfrm>
                    <a:off x="3864387" y="4409202"/>
                    <a:ext cx="1021526" cy="1010653"/>
                  </a:xfrm>
                  <a:prstGeom prst="ellipse">
                    <a:avLst/>
                  </a:prstGeom>
                  <a:solidFill>
                    <a:srgbClr val="D943C7"/>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9159FE38-ADA1-4E24-A6E4-355352ED97D6}"/>
                      </a:ext>
                    </a:extLst>
                  </p:cNvPr>
                  <p:cNvSpPr/>
                  <p:nvPr/>
                </p:nvSpPr>
                <p:spPr>
                  <a:xfrm>
                    <a:off x="4367971" y="4409201"/>
                    <a:ext cx="510763" cy="1010654"/>
                  </a:xfrm>
                  <a:custGeom>
                    <a:avLst/>
                    <a:gdLst>
                      <a:gd name="connsiteX0" fmla="*/ 0 w 510763"/>
                      <a:gd name="connsiteY0" fmla="*/ 0 h 1010654"/>
                      <a:gd name="connsiteX1" fmla="*/ 510763 w 510763"/>
                      <a:gd name="connsiteY1" fmla="*/ 505327 h 1010654"/>
                      <a:gd name="connsiteX2" fmla="*/ 0 w 510763"/>
                      <a:gd name="connsiteY2" fmla="*/ 1010654 h 1010654"/>
                    </a:gdLst>
                    <a:ahLst/>
                    <a:cxnLst>
                      <a:cxn ang="0">
                        <a:pos x="connsiteX0" y="connsiteY0"/>
                      </a:cxn>
                      <a:cxn ang="0">
                        <a:pos x="connsiteX1" y="connsiteY1"/>
                      </a:cxn>
                      <a:cxn ang="0">
                        <a:pos x="connsiteX2" y="connsiteY2"/>
                      </a:cxn>
                    </a:cxnLst>
                    <a:rect l="l" t="t" r="r" b="b"/>
                    <a:pathLst>
                      <a:path w="510763" h="1010654">
                        <a:moveTo>
                          <a:pt x="0" y="0"/>
                        </a:moveTo>
                        <a:cubicBezTo>
                          <a:pt x="282087" y="0"/>
                          <a:pt x="510763" y="226243"/>
                          <a:pt x="510763" y="505327"/>
                        </a:cubicBezTo>
                        <a:cubicBezTo>
                          <a:pt x="510763" y="784411"/>
                          <a:pt x="282087" y="1010654"/>
                          <a:pt x="0" y="1010654"/>
                        </a:cubicBezTo>
                        <a:close/>
                      </a:path>
                    </a:pathLst>
                  </a:cu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122" name="Oval 121">
                  <a:extLst>
                    <a:ext uri="{FF2B5EF4-FFF2-40B4-BE49-F238E27FC236}">
                      <a16:creationId xmlns:a16="http://schemas.microsoft.com/office/drawing/2014/main" id="{EB487EDE-7AC3-4BDA-97CC-9F75A3EA37BC}"/>
                    </a:ext>
                  </a:extLst>
                </p:cNvPr>
                <p:cNvSpPr>
                  <a:spLocks noChangeAspect="1"/>
                </p:cNvSpPr>
                <p:nvPr/>
              </p:nvSpPr>
              <p:spPr>
                <a:xfrm>
                  <a:off x="4074696" y="4623523"/>
                  <a:ext cx="1144138" cy="111955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23" name="Group 122">
                  <a:extLst>
                    <a:ext uri="{FF2B5EF4-FFF2-40B4-BE49-F238E27FC236}">
                      <a16:creationId xmlns:a16="http://schemas.microsoft.com/office/drawing/2014/main" id="{DEBF5011-D179-438B-80F3-CE3DF28F0DE5}"/>
                    </a:ext>
                  </a:extLst>
                </p:cNvPr>
                <p:cNvGrpSpPr/>
                <p:nvPr/>
              </p:nvGrpSpPr>
              <p:grpSpPr>
                <a:xfrm>
                  <a:off x="4203058" y="4730237"/>
                  <a:ext cx="903481" cy="884502"/>
                  <a:chOff x="5218855" y="2657920"/>
                  <a:chExt cx="661904" cy="646754"/>
                </a:xfrm>
              </p:grpSpPr>
              <p:sp>
                <p:nvSpPr>
                  <p:cNvPr id="125" name="Oval 124">
                    <a:extLst>
                      <a:ext uri="{FF2B5EF4-FFF2-40B4-BE49-F238E27FC236}">
                        <a16:creationId xmlns:a16="http://schemas.microsoft.com/office/drawing/2014/main" id="{C6065E61-C11A-4830-ABC7-B2E2EBFF73FE}"/>
                      </a:ext>
                    </a:extLst>
                  </p:cNvPr>
                  <p:cNvSpPr>
                    <a:spLocks/>
                  </p:cNvSpPr>
                  <p:nvPr/>
                </p:nvSpPr>
                <p:spPr>
                  <a:xfrm>
                    <a:off x="5218855" y="2657921"/>
                    <a:ext cx="660956" cy="646753"/>
                  </a:xfrm>
                  <a:prstGeom prst="ellipse">
                    <a:avLst/>
                  </a:prstGeom>
                  <a:solidFill>
                    <a:srgbClr val="4789C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665A0B70-34D2-4124-9C34-3308FF18D36D}"/>
                      </a:ext>
                    </a:extLst>
                  </p:cNvPr>
                  <p:cNvSpPr>
                    <a:spLocks/>
                  </p:cNvSpPr>
                  <p:nvPr/>
                </p:nvSpPr>
                <p:spPr>
                  <a:xfrm>
                    <a:off x="5549333" y="2657920"/>
                    <a:ext cx="331426" cy="646754"/>
                  </a:xfrm>
                  <a:custGeom>
                    <a:avLst/>
                    <a:gdLst>
                      <a:gd name="connsiteX0" fmla="*/ 948 w 331426"/>
                      <a:gd name="connsiteY0" fmla="*/ 0 h 646754"/>
                      <a:gd name="connsiteX1" fmla="*/ 331426 w 331426"/>
                      <a:gd name="connsiteY1" fmla="*/ 323377 h 646754"/>
                      <a:gd name="connsiteX2" fmla="*/ 948 w 331426"/>
                      <a:gd name="connsiteY2" fmla="*/ 646754 h 646754"/>
                      <a:gd name="connsiteX3" fmla="*/ 0 w 331426"/>
                      <a:gd name="connsiteY3" fmla="*/ 646661 h 646754"/>
                      <a:gd name="connsiteX4" fmla="*/ 0 w 331426"/>
                      <a:gd name="connsiteY4" fmla="*/ 94 h 64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6" h="646754">
                        <a:moveTo>
                          <a:pt x="948" y="0"/>
                        </a:moveTo>
                        <a:cubicBezTo>
                          <a:pt x="183466" y="0"/>
                          <a:pt x="331426" y="144781"/>
                          <a:pt x="331426" y="323377"/>
                        </a:cubicBezTo>
                        <a:cubicBezTo>
                          <a:pt x="331426" y="501973"/>
                          <a:pt x="183466" y="646754"/>
                          <a:pt x="948" y="646754"/>
                        </a:cubicBezTo>
                        <a:lnTo>
                          <a:pt x="0" y="646661"/>
                        </a:lnTo>
                        <a:lnTo>
                          <a:pt x="0" y="94"/>
                        </a:lnTo>
                        <a:close/>
                      </a:path>
                    </a:pathLst>
                  </a:custGeom>
                  <a:solidFill>
                    <a:srgbClr val="99BA56"/>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124" name="Oval 123">
                  <a:extLst>
                    <a:ext uri="{FF2B5EF4-FFF2-40B4-BE49-F238E27FC236}">
                      <a16:creationId xmlns:a16="http://schemas.microsoft.com/office/drawing/2014/main" id="{802DB577-DB15-491A-8B19-68AEFB50EFB8}"/>
                    </a:ext>
                  </a:extLst>
                </p:cNvPr>
                <p:cNvSpPr>
                  <a:spLocks noChangeAspect="1"/>
                </p:cNvSpPr>
                <p:nvPr/>
              </p:nvSpPr>
              <p:spPr>
                <a:xfrm>
                  <a:off x="4340535" y="4860104"/>
                  <a:ext cx="601575" cy="58864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17" name="Group 116">
                <a:extLst>
                  <a:ext uri="{FF2B5EF4-FFF2-40B4-BE49-F238E27FC236}">
                    <a16:creationId xmlns:a16="http://schemas.microsoft.com/office/drawing/2014/main" id="{04DA14C7-C750-4E33-BB34-89ACDFCCB4BA}"/>
                  </a:ext>
                </a:extLst>
              </p:cNvPr>
              <p:cNvGrpSpPr/>
              <p:nvPr/>
            </p:nvGrpSpPr>
            <p:grpSpPr>
              <a:xfrm>
                <a:off x="4428524" y="4925130"/>
                <a:ext cx="431128" cy="432100"/>
                <a:chOff x="6371624" y="5058480"/>
                <a:chExt cx="431128" cy="432100"/>
              </a:xfrm>
            </p:grpSpPr>
            <p:sp>
              <p:nvSpPr>
                <p:cNvPr id="118" name="Oval 117">
                  <a:extLst>
                    <a:ext uri="{FF2B5EF4-FFF2-40B4-BE49-F238E27FC236}">
                      <a16:creationId xmlns:a16="http://schemas.microsoft.com/office/drawing/2014/main" id="{29210714-35D9-469C-82D1-733A7E89E51E}"/>
                    </a:ext>
                  </a:extLst>
                </p:cNvPr>
                <p:cNvSpPr>
                  <a:spLocks noChangeAspect="1"/>
                </p:cNvSpPr>
                <p:nvPr/>
              </p:nvSpPr>
              <p:spPr>
                <a:xfrm>
                  <a:off x="6384422" y="5059326"/>
                  <a:ext cx="418330" cy="431254"/>
                </a:xfrm>
                <a:prstGeom prst="ellipse">
                  <a:avLst/>
                </a:prstGeom>
                <a:solidFill>
                  <a:schemeClr val="accent6">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BD178F93-6E11-42D0-BC7B-705A47130FE7}"/>
                    </a:ext>
                  </a:extLst>
                </p:cNvPr>
                <p:cNvSpPr>
                  <a:spLocks noChangeAspect="1"/>
                </p:cNvSpPr>
                <p:nvPr/>
              </p:nvSpPr>
              <p:spPr>
                <a:xfrm>
                  <a:off x="6371624" y="5058480"/>
                  <a:ext cx="418330" cy="428550"/>
                </a:xfrm>
                <a:custGeom>
                  <a:avLst/>
                  <a:gdLst>
                    <a:gd name="connsiteX0" fmla="*/ 11764 w 418330"/>
                    <a:gd name="connsiteY0" fmla="*/ 145863 h 428550"/>
                    <a:gd name="connsiteX1" fmla="*/ 11764 w 418330"/>
                    <a:gd name="connsiteY1" fmla="*/ 282687 h 428550"/>
                    <a:gd name="connsiteX2" fmla="*/ 4250 w 418330"/>
                    <a:gd name="connsiteY2" fmla="*/ 257732 h 428550"/>
                    <a:gd name="connsiteX3" fmla="*/ 0 w 418330"/>
                    <a:gd name="connsiteY3" fmla="*/ 214275 h 428550"/>
                    <a:gd name="connsiteX4" fmla="*/ 4250 w 418330"/>
                    <a:gd name="connsiteY4" fmla="*/ 170819 h 428550"/>
                    <a:gd name="connsiteX5" fmla="*/ 215661 w 418330"/>
                    <a:gd name="connsiteY5" fmla="*/ 0 h 428550"/>
                    <a:gd name="connsiteX6" fmla="*/ 290582 w 418330"/>
                    <a:gd name="connsiteY6" fmla="*/ 15593 h 428550"/>
                    <a:gd name="connsiteX7" fmla="*/ 418330 w 418330"/>
                    <a:gd name="connsiteY7" fmla="*/ 214275 h 428550"/>
                    <a:gd name="connsiteX8" fmla="*/ 290582 w 418330"/>
                    <a:gd name="connsiteY8" fmla="*/ 412957 h 428550"/>
                    <a:gd name="connsiteX9" fmla="*/ 215661 w 418330"/>
                    <a:gd name="connsiteY9" fmla="*/ 428550 h 42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330" h="428550">
                      <a:moveTo>
                        <a:pt x="11764" y="145863"/>
                      </a:moveTo>
                      <a:lnTo>
                        <a:pt x="11764" y="282687"/>
                      </a:lnTo>
                      <a:lnTo>
                        <a:pt x="4250" y="257732"/>
                      </a:lnTo>
                      <a:cubicBezTo>
                        <a:pt x="1463" y="243695"/>
                        <a:pt x="0" y="229161"/>
                        <a:pt x="0" y="214275"/>
                      </a:cubicBezTo>
                      <a:cubicBezTo>
                        <a:pt x="0" y="199389"/>
                        <a:pt x="1463" y="184855"/>
                        <a:pt x="4250" y="170819"/>
                      </a:cubicBezTo>
                      <a:close/>
                      <a:moveTo>
                        <a:pt x="215661" y="0"/>
                      </a:moveTo>
                      <a:lnTo>
                        <a:pt x="290582" y="15593"/>
                      </a:lnTo>
                      <a:cubicBezTo>
                        <a:pt x="365654" y="48327"/>
                        <a:pt x="418330" y="124959"/>
                        <a:pt x="418330" y="214275"/>
                      </a:cubicBezTo>
                      <a:cubicBezTo>
                        <a:pt x="418330" y="303591"/>
                        <a:pt x="365654" y="380223"/>
                        <a:pt x="290582" y="412957"/>
                      </a:cubicBezTo>
                      <a:lnTo>
                        <a:pt x="215661" y="428550"/>
                      </a:lnTo>
                      <a:close/>
                    </a:path>
                  </a:pathLst>
                </a:custGeom>
                <a:solidFill>
                  <a:srgbClr val="13ACF9"/>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20" name="Oval 119">
                  <a:extLst>
                    <a:ext uri="{FF2B5EF4-FFF2-40B4-BE49-F238E27FC236}">
                      <a16:creationId xmlns:a16="http://schemas.microsoft.com/office/drawing/2014/main" id="{A9B2B5EB-6654-4CC7-B3C9-93628136B8CF}"/>
                    </a:ext>
                  </a:extLst>
                </p:cNvPr>
                <p:cNvSpPr/>
                <p:nvPr/>
              </p:nvSpPr>
              <p:spPr>
                <a:xfrm>
                  <a:off x="6471564" y="5147057"/>
                  <a:ext cx="248650" cy="2563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112" name="Group 111">
              <a:extLst>
                <a:ext uri="{FF2B5EF4-FFF2-40B4-BE49-F238E27FC236}">
                  <a16:creationId xmlns:a16="http://schemas.microsoft.com/office/drawing/2014/main" id="{9425AC42-3673-434D-8489-69466961F855}"/>
                </a:ext>
              </a:extLst>
            </p:cNvPr>
            <p:cNvGrpSpPr>
              <a:grpSpLocks noChangeAspect="1"/>
            </p:cNvGrpSpPr>
            <p:nvPr/>
          </p:nvGrpSpPr>
          <p:grpSpPr>
            <a:xfrm>
              <a:off x="4104600" y="4347152"/>
              <a:ext cx="620578" cy="179782"/>
              <a:chOff x="5384269" y="3823459"/>
              <a:chExt cx="2676056" cy="775255"/>
            </a:xfrm>
          </p:grpSpPr>
          <p:sp>
            <p:nvSpPr>
              <p:cNvPr id="113" name="Rectangle 112">
                <a:extLst>
                  <a:ext uri="{FF2B5EF4-FFF2-40B4-BE49-F238E27FC236}">
                    <a16:creationId xmlns:a16="http://schemas.microsoft.com/office/drawing/2014/main" id="{0D04921B-F3FC-4DAD-AE43-77DBDFB83B1E}"/>
                  </a:ext>
                </a:extLst>
              </p:cNvPr>
              <p:cNvSpPr/>
              <p:nvPr/>
            </p:nvSpPr>
            <p:spPr>
              <a:xfrm rot="19601381">
                <a:off x="5384269" y="4529661"/>
                <a:ext cx="2676056" cy="69053"/>
              </a:xfrm>
              <a:prstGeom prst="rect">
                <a:avLst/>
              </a:prstGeom>
              <a:solidFill>
                <a:srgbClr val="00B05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Arrow: Notched Right 113">
                <a:extLst>
                  <a:ext uri="{FF2B5EF4-FFF2-40B4-BE49-F238E27FC236}">
                    <a16:creationId xmlns:a16="http://schemas.microsoft.com/office/drawing/2014/main" id="{A035ABE4-1E33-4DF6-90CF-F6B7891BBA3E}"/>
                  </a:ext>
                </a:extLst>
              </p:cNvPr>
              <p:cNvSpPr/>
              <p:nvPr/>
            </p:nvSpPr>
            <p:spPr>
              <a:xfrm rot="8846313">
                <a:off x="6944016" y="3960055"/>
                <a:ext cx="71378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5" name="Arrow: Notched Right 114">
                <a:extLst>
                  <a:ext uri="{FF2B5EF4-FFF2-40B4-BE49-F238E27FC236}">
                    <a16:creationId xmlns:a16="http://schemas.microsoft.com/office/drawing/2014/main" id="{F40B4651-8933-41B6-8D56-3B75ED7DBFA2}"/>
                  </a:ext>
                </a:extLst>
              </p:cNvPr>
              <p:cNvSpPr/>
              <p:nvPr/>
            </p:nvSpPr>
            <p:spPr>
              <a:xfrm rot="8846313">
                <a:off x="7214896" y="3823459"/>
                <a:ext cx="59553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93" name="TextBox 92">
            <a:extLst>
              <a:ext uri="{FF2B5EF4-FFF2-40B4-BE49-F238E27FC236}">
                <a16:creationId xmlns:a16="http://schemas.microsoft.com/office/drawing/2014/main" id="{D19D21E6-D61A-4D67-AB66-B0DC8A67919D}"/>
              </a:ext>
            </a:extLst>
          </p:cNvPr>
          <p:cNvSpPr txBox="1"/>
          <p:nvPr/>
        </p:nvSpPr>
        <p:spPr>
          <a:xfrm>
            <a:off x="4374859" y="1009033"/>
            <a:ext cx="4376736" cy="369332"/>
          </a:xfrm>
          <a:prstGeom prst="rect">
            <a:avLst/>
          </a:prstGeom>
          <a:noFill/>
        </p:spPr>
        <p:txBody>
          <a:bodyPr wrap="square">
            <a:spAutoFit/>
          </a:bodyPr>
          <a:lstStyle/>
          <a:p>
            <a:r>
              <a:rPr lang="en-GB" sz="1800" kern="1200" dirty="0">
                <a:solidFill>
                  <a:schemeClr val="bg1"/>
                </a:solidFill>
              </a:rPr>
              <a:t>Employee Experience</a:t>
            </a:r>
            <a:endParaRPr lang="en-GB" dirty="0">
              <a:solidFill>
                <a:schemeClr val="bg1"/>
              </a:solidFill>
            </a:endParaRPr>
          </a:p>
        </p:txBody>
      </p:sp>
      <p:sp>
        <p:nvSpPr>
          <p:cNvPr id="129" name="Title 1">
            <a:extLst>
              <a:ext uri="{FF2B5EF4-FFF2-40B4-BE49-F238E27FC236}">
                <a16:creationId xmlns:a16="http://schemas.microsoft.com/office/drawing/2014/main" id="{DFDCB18C-EC85-450F-B606-790B377BDDD7}"/>
              </a:ext>
            </a:extLst>
          </p:cNvPr>
          <p:cNvSpPr>
            <a:spLocks noGrp="1"/>
          </p:cNvSpPr>
          <p:nvPr>
            <p:ph type="title"/>
          </p:nvPr>
        </p:nvSpPr>
        <p:spPr>
          <a:xfrm>
            <a:off x="441628" y="32367"/>
            <a:ext cx="8140661" cy="796819"/>
          </a:xfrm>
        </p:spPr>
        <p:txBody>
          <a:bodyPr anchor="ctr">
            <a:normAutofit/>
          </a:bodyPr>
          <a:lstStyle/>
          <a:p>
            <a:r>
              <a:rPr lang="en-GB" sz="3200" dirty="0"/>
              <a:t>Themes 2022 - 2025</a:t>
            </a:r>
          </a:p>
        </p:txBody>
      </p:sp>
      <mc:AlternateContent xmlns:mc="http://schemas.openxmlformats.org/markup-compatibility/2006" xmlns:p14="http://schemas.microsoft.com/office/powerpoint/2010/main">
        <mc:Choice Requires="p14">
          <p:contentPart p14:bwMode="auto" r:id="rId9">
            <p14:nvContentPartPr>
              <p14:cNvPr id="170" name="Ink 169">
                <a:extLst>
                  <a:ext uri="{FF2B5EF4-FFF2-40B4-BE49-F238E27FC236}">
                    <a16:creationId xmlns:a16="http://schemas.microsoft.com/office/drawing/2014/main" id="{61894ED3-632B-4A2C-9881-3EB2CB535937}"/>
                  </a:ext>
                </a:extLst>
              </p14:cNvPr>
              <p14:cNvContentPartPr/>
              <p14:nvPr/>
            </p14:nvContentPartPr>
            <p14:xfrm>
              <a:off x="6495855" y="3666690"/>
              <a:ext cx="3960" cy="13680"/>
            </p14:xfrm>
          </p:contentPart>
        </mc:Choice>
        <mc:Fallback xmlns="">
          <p:pic>
            <p:nvPicPr>
              <p:cNvPr id="170" name="Ink 169">
                <a:extLst>
                  <a:ext uri="{FF2B5EF4-FFF2-40B4-BE49-F238E27FC236}">
                    <a16:creationId xmlns:a16="http://schemas.microsoft.com/office/drawing/2014/main" id="{61894ED3-632B-4A2C-9881-3EB2CB535937}"/>
                  </a:ext>
                </a:extLst>
              </p:cNvPr>
              <p:cNvPicPr/>
              <p:nvPr/>
            </p:nvPicPr>
            <p:blipFill>
              <a:blip r:embed="rId10"/>
              <a:stretch>
                <a:fillRect/>
              </a:stretch>
            </p:blipFill>
            <p:spPr>
              <a:xfrm>
                <a:off x="6487605" y="3657690"/>
                <a:ext cx="2013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1" name="Ink 170">
                <a:extLst>
                  <a:ext uri="{FF2B5EF4-FFF2-40B4-BE49-F238E27FC236}">
                    <a16:creationId xmlns:a16="http://schemas.microsoft.com/office/drawing/2014/main" id="{ECEEC70C-835E-47FF-8C77-43BF27494B7F}"/>
                  </a:ext>
                </a:extLst>
              </p14:cNvPr>
              <p14:cNvContentPartPr/>
              <p14:nvPr/>
            </p14:nvContentPartPr>
            <p14:xfrm>
              <a:off x="6562455" y="3781170"/>
              <a:ext cx="360" cy="360"/>
            </p14:xfrm>
          </p:contentPart>
        </mc:Choice>
        <mc:Fallback xmlns="">
          <p:pic>
            <p:nvPicPr>
              <p:cNvPr id="171" name="Ink 170">
                <a:extLst>
                  <a:ext uri="{FF2B5EF4-FFF2-40B4-BE49-F238E27FC236}">
                    <a16:creationId xmlns:a16="http://schemas.microsoft.com/office/drawing/2014/main" id="{ECEEC70C-835E-47FF-8C77-43BF27494B7F}"/>
                  </a:ext>
                </a:extLst>
              </p:cNvPr>
              <p:cNvPicPr/>
              <p:nvPr/>
            </p:nvPicPr>
            <p:blipFill>
              <a:blip r:embed="rId12"/>
              <a:stretch>
                <a:fillRect/>
              </a:stretch>
            </p:blipFill>
            <p:spPr>
              <a:xfrm>
                <a:off x="6553455" y="3772170"/>
                <a:ext cx="18000" cy="18000"/>
              </a:xfrm>
              <a:prstGeom prst="rect">
                <a:avLst/>
              </a:prstGeom>
            </p:spPr>
          </p:pic>
        </mc:Fallback>
      </mc:AlternateContent>
      <p:sp>
        <p:nvSpPr>
          <p:cNvPr id="172" name="Freeform: Shape 171">
            <a:extLst>
              <a:ext uri="{FF2B5EF4-FFF2-40B4-BE49-F238E27FC236}">
                <a16:creationId xmlns:a16="http://schemas.microsoft.com/office/drawing/2014/main" id="{D1CA3DED-6DB6-4B2E-820F-6C92B458E389}"/>
              </a:ext>
            </a:extLst>
          </p:cNvPr>
          <p:cNvSpPr/>
          <p:nvPr/>
        </p:nvSpPr>
        <p:spPr>
          <a:xfrm>
            <a:off x="4374859" y="901195"/>
            <a:ext cx="3641875" cy="632637"/>
          </a:xfrm>
          <a:custGeom>
            <a:avLst/>
            <a:gdLst>
              <a:gd name="connsiteX0" fmla="*/ 2197889 w 2338197"/>
              <a:gd name="connsiteY0" fmla="*/ 0 h 632637"/>
              <a:gd name="connsiteX1" fmla="*/ 2198369 w 2338197"/>
              <a:gd name="connsiteY1" fmla="*/ 0 h 632637"/>
              <a:gd name="connsiteX2" fmla="*/ 2198369 w 2338197"/>
              <a:gd name="connsiteY2" fmla="*/ 8350 h 632637"/>
              <a:gd name="connsiteX3" fmla="*/ 0 w 2338197"/>
              <a:gd name="connsiteY3" fmla="*/ 0 h 632637"/>
              <a:gd name="connsiteX4" fmla="*/ 87666 w 2338197"/>
              <a:gd name="connsiteY4" fmla="*/ 0 h 632637"/>
              <a:gd name="connsiteX5" fmla="*/ 2087072 w 2338197"/>
              <a:gd name="connsiteY5" fmla="*/ 115036 h 632637"/>
              <a:gd name="connsiteX6" fmla="*/ 2089930 w 2338197"/>
              <a:gd name="connsiteY6" fmla="*/ 114149 h 632637"/>
              <a:gd name="connsiteX7" fmla="*/ 2131572 w 2338197"/>
              <a:gd name="connsiteY7" fmla="*/ 109951 h 632637"/>
              <a:gd name="connsiteX8" fmla="*/ 2173214 w 2338197"/>
              <a:gd name="connsiteY8" fmla="*/ 114149 h 632637"/>
              <a:gd name="connsiteX9" fmla="*/ 2196321 w 2338197"/>
              <a:gd name="connsiteY9" fmla="*/ 121322 h 632637"/>
              <a:gd name="connsiteX10" fmla="*/ 2198369 w 2338197"/>
              <a:gd name="connsiteY10" fmla="*/ 121440 h 632637"/>
              <a:gd name="connsiteX11" fmla="*/ 2198369 w 2338197"/>
              <a:gd name="connsiteY11" fmla="*/ 121957 h 632637"/>
              <a:gd name="connsiteX12" fmla="*/ 2212000 w 2338197"/>
              <a:gd name="connsiteY12" fmla="*/ 126189 h 632637"/>
              <a:gd name="connsiteX13" fmla="*/ 2338197 w 2338197"/>
              <a:gd name="connsiteY13" fmla="*/ 316576 h 632637"/>
              <a:gd name="connsiteX14" fmla="*/ 2131572 w 2338197"/>
              <a:gd name="connsiteY14" fmla="*/ 523201 h 632637"/>
              <a:gd name="connsiteX15" fmla="*/ 2089930 w 2338197"/>
              <a:gd name="connsiteY15" fmla="*/ 519003 h 632637"/>
              <a:gd name="connsiteX16" fmla="*/ 2084403 w 2338197"/>
              <a:gd name="connsiteY16" fmla="*/ 517287 h 632637"/>
              <a:gd name="connsiteX17" fmla="*/ 2874 w 2338197"/>
              <a:gd name="connsiteY17" fmla="*/ 629259 h 632637"/>
              <a:gd name="connsiteX18" fmla="*/ 53213 w 2338197"/>
              <a:gd name="connsiteY18" fmla="*/ 632637 h 632637"/>
              <a:gd name="connsiteX19" fmla="*/ 0 w 2338197"/>
              <a:gd name="connsiteY19" fmla="*/ 632637 h 63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8197" h="632637">
                <a:moveTo>
                  <a:pt x="2197889" y="0"/>
                </a:moveTo>
                <a:lnTo>
                  <a:pt x="2198369" y="0"/>
                </a:lnTo>
                <a:lnTo>
                  <a:pt x="2198369" y="8350"/>
                </a:lnTo>
                <a:close/>
                <a:moveTo>
                  <a:pt x="0" y="0"/>
                </a:moveTo>
                <a:lnTo>
                  <a:pt x="87666" y="0"/>
                </a:lnTo>
                <a:lnTo>
                  <a:pt x="2087072" y="115036"/>
                </a:lnTo>
                <a:lnTo>
                  <a:pt x="2089930" y="114149"/>
                </a:lnTo>
                <a:cubicBezTo>
                  <a:pt x="2103381" y="111397"/>
                  <a:pt x="2117308" y="109951"/>
                  <a:pt x="2131572" y="109951"/>
                </a:cubicBezTo>
                <a:cubicBezTo>
                  <a:pt x="2145837" y="109951"/>
                  <a:pt x="2159764" y="111397"/>
                  <a:pt x="2173214" y="114149"/>
                </a:cubicBezTo>
                <a:lnTo>
                  <a:pt x="2196321" y="121322"/>
                </a:lnTo>
                <a:lnTo>
                  <a:pt x="2198369" y="121440"/>
                </a:lnTo>
                <a:lnTo>
                  <a:pt x="2198369" y="121957"/>
                </a:lnTo>
                <a:lnTo>
                  <a:pt x="2212000" y="126189"/>
                </a:lnTo>
                <a:cubicBezTo>
                  <a:pt x="2286161" y="157556"/>
                  <a:pt x="2338197" y="230989"/>
                  <a:pt x="2338197" y="316576"/>
                </a:cubicBezTo>
                <a:cubicBezTo>
                  <a:pt x="2338197" y="430692"/>
                  <a:pt x="2245688" y="523201"/>
                  <a:pt x="2131572" y="523201"/>
                </a:cubicBezTo>
                <a:cubicBezTo>
                  <a:pt x="2117308" y="523201"/>
                  <a:pt x="2103381" y="521756"/>
                  <a:pt x="2089930" y="519003"/>
                </a:cubicBezTo>
                <a:lnTo>
                  <a:pt x="2084403" y="517287"/>
                </a:lnTo>
                <a:lnTo>
                  <a:pt x="2874" y="629259"/>
                </a:lnTo>
                <a:lnTo>
                  <a:pt x="53213" y="632637"/>
                </a:lnTo>
                <a:lnTo>
                  <a:pt x="0" y="632637"/>
                </a:lnTo>
                <a:close/>
              </a:path>
            </a:pathLst>
          </a:custGeom>
          <a:solidFill>
            <a:srgbClr val="13ACF9"/>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nvGrpSpPr>
          <p:cNvPr id="173" name="Group 172">
            <a:extLst>
              <a:ext uri="{FF2B5EF4-FFF2-40B4-BE49-F238E27FC236}">
                <a16:creationId xmlns:a16="http://schemas.microsoft.com/office/drawing/2014/main" id="{853F454C-F761-41CC-9254-81788928008E}"/>
              </a:ext>
            </a:extLst>
          </p:cNvPr>
          <p:cNvGrpSpPr>
            <a:grpSpLocks noChangeAspect="1"/>
          </p:cNvGrpSpPr>
          <p:nvPr/>
        </p:nvGrpSpPr>
        <p:grpSpPr>
          <a:xfrm>
            <a:off x="7493797" y="951753"/>
            <a:ext cx="792512" cy="476928"/>
            <a:chOff x="3864387" y="4347152"/>
            <a:chExt cx="860791" cy="632845"/>
          </a:xfrm>
        </p:grpSpPr>
        <p:grpSp>
          <p:nvGrpSpPr>
            <p:cNvPr id="193" name="Group 192">
              <a:extLst>
                <a:ext uri="{FF2B5EF4-FFF2-40B4-BE49-F238E27FC236}">
                  <a16:creationId xmlns:a16="http://schemas.microsoft.com/office/drawing/2014/main" id="{85539230-AEA9-4595-84C2-76A213279664}"/>
                </a:ext>
              </a:extLst>
            </p:cNvPr>
            <p:cNvGrpSpPr>
              <a:grpSpLocks noChangeAspect="1"/>
            </p:cNvGrpSpPr>
            <p:nvPr/>
          </p:nvGrpSpPr>
          <p:grpSpPr>
            <a:xfrm>
              <a:off x="3864387" y="4409201"/>
              <a:ext cx="576936" cy="570796"/>
              <a:chOff x="3864386" y="4409200"/>
              <a:chExt cx="1573221" cy="1556477"/>
            </a:xfrm>
          </p:grpSpPr>
          <p:grpSp>
            <p:nvGrpSpPr>
              <p:cNvPr id="198" name="Group 197">
                <a:extLst>
                  <a:ext uri="{FF2B5EF4-FFF2-40B4-BE49-F238E27FC236}">
                    <a16:creationId xmlns:a16="http://schemas.microsoft.com/office/drawing/2014/main" id="{79442712-708D-490E-B095-5E71237D9845}"/>
                  </a:ext>
                </a:extLst>
              </p:cNvPr>
              <p:cNvGrpSpPr/>
              <p:nvPr/>
            </p:nvGrpSpPr>
            <p:grpSpPr>
              <a:xfrm>
                <a:off x="3864386" y="4409200"/>
                <a:ext cx="1573221" cy="1556477"/>
                <a:chOff x="3864386" y="4409200"/>
                <a:chExt cx="1573221" cy="1556477"/>
              </a:xfrm>
            </p:grpSpPr>
            <p:grpSp>
              <p:nvGrpSpPr>
                <p:cNvPr id="203" name="Group 202">
                  <a:extLst>
                    <a:ext uri="{FF2B5EF4-FFF2-40B4-BE49-F238E27FC236}">
                      <a16:creationId xmlns:a16="http://schemas.microsoft.com/office/drawing/2014/main" id="{0A7CB1D9-164E-48C4-9185-67CDF7C908A6}"/>
                    </a:ext>
                  </a:extLst>
                </p:cNvPr>
                <p:cNvGrpSpPr>
                  <a:grpSpLocks noChangeAspect="1"/>
                </p:cNvGrpSpPr>
                <p:nvPr/>
              </p:nvGrpSpPr>
              <p:grpSpPr>
                <a:xfrm>
                  <a:off x="3864386" y="4409200"/>
                  <a:ext cx="1573221" cy="1556477"/>
                  <a:chOff x="3864387" y="4409201"/>
                  <a:chExt cx="1021526" cy="1010654"/>
                </a:xfrm>
              </p:grpSpPr>
              <p:sp>
                <p:nvSpPr>
                  <p:cNvPr id="209" name="Oval 208">
                    <a:extLst>
                      <a:ext uri="{FF2B5EF4-FFF2-40B4-BE49-F238E27FC236}">
                        <a16:creationId xmlns:a16="http://schemas.microsoft.com/office/drawing/2014/main" id="{8FC4515D-8C53-48DF-8368-34F41E0F79EE}"/>
                      </a:ext>
                    </a:extLst>
                  </p:cNvPr>
                  <p:cNvSpPr/>
                  <p:nvPr/>
                </p:nvSpPr>
                <p:spPr>
                  <a:xfrm>
                    <a:off x="3864387" y="4409202"/>
                    <a:ext cx="1021526" cy="1010653"/>
                  </a:xfrm>
                  <a:prstGeom prst="ellipse">
                    <a:avLst/>
                  </a:prstGeom>
                  <a:solidFill>
                    <a:srgbClr val="D943C7"/>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0" name="Freeform: Shape 209">
                    <a:extLst>
                      <a:ext uri="{FF2B5EF4-FFF2-40B4-BE49-F238E27FC236}">
                        <a16:creationId xmlns:a16="http://schemas.microsoft.com/office/drawing/2014/main" id="{2ADC8484-6472-45FA-A3B7-DDD30CA6E270}"/>
                      </a:ext>
                    </a:extLst>
                  </p:cNvPr>
                  <p:cNvSpPr/>
                  <p:nvPr/>
                </p:nvSpPr>
                <p:spPr>
                  <a:xfrm>
                    <a:off x="4367971" y="4409201"/>
                    <a:ext cx="510763" cy="1010654"/>
                  </a:xfrm>
                  <a:custGeom>
                    <a:avLst/>
                    <a:gdLst>
                      <a:gd name="connsiteX0" fmla="*/ 0 w 510763"/>
                      <a:gd name="connsiteY0" fmla="*/ 0 h 1010654"/>
                      <a:gd name="connsiteX1" fmla="*/ 510763 w 510763"/>
                      <a:gd name="connsiteY1" fmla="*/ 505327 h 1010654"/>
                      <a:gd name="connsiteX2" fmla="*/ 0 w 510763"/>
                      <a:gd name="connsiteY2" fmla="*/ 1010654 h 1010654"/>
                    </a:gdLst>
                    <a:ahLst/>
                    <a:cxnLst>
                      <a:cxn ang="0">
                        <a:pos x="connsiteX0" y="connsiteY0"/>
                      </a:cxn>
                      <a:cxn ang="0">
                        <a:pos x="connsiteX1" y="connsiteY1"/>
                      </a:cxn>
                      <a:cxn ang="0">
                        <a:pos x="connsiteX2" y="connsiteY2"/>
                      </a:cxn>
                    </a:cxnLst>
                    <a:rect l="l" t="t" r="r" b="b"/>
                    <a:pathLst>
                      <a:path w="510763" h="1010654">
                        <a:moveTo>
                          <a:pt x="0" y="0"/>
                        </a:moveTo>
                        <a:cubicBezTo>
                          <a:pt x="282087" y="0"/>
                          <a:pt x="510763" y="226243"/>
                          <a:pt x="510763" y="505327"/>
                        </a:cubicBezTo>
                        <a:cubicBezTo>
                          <a:pt x="510763" y="784411"/>
                          <a:pt x="282087" y="1010654"/>
                          <a:pt x="0" y="1010654"/>
                        </a:cubicBezTo>
                        <a:close/>
                      </a:path>
                    </a:pathLst>
                  </a:cu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204" name="Oval 203">
                  <a:extLst>
                    <a:ext uri="{FF2B5EF4-FFF2-40B4-BE49-F238E27FC236}">
                      <a16:creationId xmlns:a16="http://schemas.microsoft.com/office/drawing/2014/main" id="{DE177977-0D7F-4FD4-A9F3-031D27899C40}"/>
                    </a:ext>
                  </a:extLst>
                </p:cNvPr>
                <p:cNvSpPr>
                  <a:spLocks noChangeAspect="1"/>
                </p:cNvSpPr>
                <p:nvPr/>
              </p:nvSpPr>
              <p:spPr>
                <a:xfrm>
                  <a:off x="4074696" y="4623523"/>
                  <a:ext cx="1144138" cy="111955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05" name="Group 204">
                  <a:extLst>
                    <a:ext uri="{FF2B5EF4-FFF2-40B4-BE49-F238E27FC236}">
                      <a16:creationId xmlns:a16="http://schemas.microsoft.com/office/drawing/2014/main" id="{084E7FED-286B-4240-B08E-7F9088CCD1E2}"/>
                    </a:ext>
                  </a:extLst>
                </p:cNvPr>
                <p:cNvGrpSpPr/>
                <p:nvPr/>
              </p:nvGrpSpPr>
              <p:grpSpPr>
                <a:xfrm>
                  <a:off x="4203058" y="4730237"/>
                  <a:ext cx="903481" cy="884502"/>
                  <a:chOff x="5218855" y="2657920"/>
                  <a:chExt cx="661904" cy="646754"/>
                </a:xfrm>
              </p:grpSpPr>
              <p:sp>
                <p:nvSpPr>
                  <p:cNvPr id="207" name="Oval 206">
                    <a:extLst>
                      <a:ext uri="{FF2B5EF4-FFF2-40B4-BE49-F238E27FC236}">
                        <a16:creationId xmlns:a16="http://schemas.microsoft.com/office/drawing/2014/main" id="{66180717-F0AE-4DFC-BF92-3C9BEF09777C}"/>
                      </a:ext>
                    </a:extLst>
                  </p:cNvPr>
                  <p:cNvSpPr>
                    <a:spLocks/>
                  </p:cNvSpPr>
                  <p:nvPr/>
                </p:nvSpPr>
                <p:spPr>
                  <a:xfrm>
                    <a:off x="5218855" y="2657921"/>
                    <a:ext cx="660956" cy="646753"/>
                  </a:xfrm>
                  <a:prstGeom prst="ellipse">
                    <a:avLst/>
                  </a:prstGeom>
                  <a:solidFill>
                    <a:srgbClr val="4789C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8" name="Freeform: Shape 207">
                    <a:extLst>
                      <a:ext uri="{FF2B5EF4-FFF2-40B4-BE49-F238E27FC236}">
                        <a16:creationId xmlns:a16="http://schemas.microsoft.com/office/drawing/2014/main" id="{88A6D691-A69A-4352-9DD0-74218C38A0CF}"/>
                      </a:ext>
                    </a:extLst>
                  </p:cNvPr>
                  <p:cNvSpPr>
                    <a:spLocks/>
                  </p:cNvSpPr>
                  <p:nvPr/>
                </p:nvSpPr>
                <p:spPr>
                  <a:xfrm>
                    <a:off x="5549333" y="2657920"/>
                    <a:ext cx="331426" cy="646754"/>
                  </a:xfrm>
                  <a:custGeom>
                    <a:avLst/>
                    <a:gdLst>
                      <a:gd name="connsiteX0" fmla="*/ 948 w 331426"/>
                      <a:gd name="connsiteY0" fmla="*/ 0 h 646754"/>
                      <a:gd name="connsiteX1" fmla="*/ 331426 w 331426"/>
                      <a:gd name="connsiteY1" fmla="*/ 323377 h 646754"/>
                      <a:gd name="connsiteX2" fmla="*/ 948 w 331426"/>
                      <a:gd name="connsiteY2" fmla="*/ 646754 h 646754"/>
                      <a:gd name="connsiteX3" fmla="*/ 0 w 331426"/>
                      <a:gd name="connsiteY3" fmla="*/ 646661 h 646754"/>
                      <a:gd name="connsiteX4" fmla="*/ 0 w 331426"/>
                      <a:gd name="connsiteY4" fmla="*/ 94 h 64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6" h="646754">
                        <a:moveTo>
                          <a:pt x="948" y="0"/>
                        </a:moveTo>
                        <a:cubicBezTo>
                          <a:pt x="183466" y="0"/>
                          <a:pt x="331426" y="144781"/>
                          <a:pt x="331426" y="323377"/>
                        </a:cubicBezTo>
                        <a:cubicBezTo>
                          <a:pt x="331426" y="501973"/>
                          <a:pt x="183466" y="646754"/>
                          <a:pt x="948" y="646754"/>
                        </a:cubicBezTo>
                        <a:lnTo>
                          <a:pt x="0" y="646661"/>
                        </a:lnTo>
                        <a:lnTo>
                          <a:pt x="0" y="94"/>
                        </a:lnTo>
                        <a:close/>
                      </a:path>
                    </a:pathLst>
                  </a:custGeom>
                  <a:solidFill>
                    <a:srgbClr val="99BA56"/>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206" name="Oval 205">
                  <a:extLst>
                    <a:ext uri="{FF2B5EF4-FFF2-40B4-BE49-F238E27FC236}">
                      <a16:creationId xmlns:a16="http://schemas.microsoft.com/office/drawing/2014/main" id="{319151C7-3E2A-45CC-AC17-5D270526A23D}"/>
                    </a:ext>
                  </a:extLst>
                </p:cNvPr>
                <p:cNvSpPr>
                  <a:spLocks noChangeAspect="1"/>
                </p:cNvSpPr>
                <p:nvPr/>
              </p:nvSpPr>
              <p:spPr>
                <a:xfrm>
                  <a:off x="4340535" y="4860104"/>
                  <a:ext cx="601575" cy="58864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99" name="Group 198">
                <a:extLst>
                  <a:ext uri="{FF2B5EF4-FFF2-40B4-BE49-F238E27FC236}">
                    <a16:creationId xmlns:a16="http://schemas.microsoft.com/office/drawing/2014/main" id="{2C0724B6-B3A9-4802-A57C-6C1E6F2E88D1}"/>
                  </a:ext>
                </a:extLst>
              </p:cNvPr>
              <p:cNvGrpSpPr/>
              <p:nvPr/>
            </p:nvGrpSpPr>
            <p:grpSpPr>
              <a:xfrm>
                <a:off x="4428524" y="4925130"/>
                <a:ext cx="431128" cy="432100"/>
                <a:chOff x="6371624" y="5058480"/>
                <a:chExt cx="431128" cy="432100"/>
              </a:xfrm>
            </p:grpSpPr>
            <p:sp>
              <p:nvSpPr>
                <p:cNvPr id="200" name="Oval 199">
                  <a:extLst>
                    <a:ext uri="{FF2B5EF4-FFF2-40B4-BE49-F238E27FC236}">
                      <a16:creationId xmlns:a16="http://schemas.microsoft.com/office/drawing/2014/main" id="{EFC79A57-9D70-4267-A4FE-4CB3D691CFD2}"/>
                    </a:ext>
                  </a:extLst>
                </p:cNvPr>
                <p:cNvSpPr>
                  <a:spLocks noChangeAspect="1"/>
                </p:cNvSpPr>
                <p:nvPr/>
              </p:nvSpPr>
              <p:spPr>
                <a:xfrm>
                  <a:off x="6384422" y="5059326"/>
                  <a:ext cx="418330" cy="431254"/>
                </a:xfrm>
                <a:prstGeom prst="ellipse">
                  <a:avLst/>
                </a:prstGeom>
                <a:solidFill>
                  <a:schemeClr val="accent6">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1" name="Freeform: Shape 200">
                  <a:extLst>
                    <a:ext uri="{FF2B5EF4-FFF2-40B4-BE49-F238E27FC236}">
                      <a16:creationId xmlns:a16="http://schemas.microsoft.com/office/drawing/2014/main" id="{2E181A6F-CBF3-4356-8396-EA27F0C2B9F9}"/>
                    </a:ext>
                  </a:extLst>
                </p:cNvPr>
                <p:cNvSpPr>
                  <a:spLocks noChangeAspect="1"/>
                </p:cNvSpPr>
                <p:nvPr/>
              </p:nvSpPr>
              <p:spPr>
                <a:xfrm>
                  <a:off x="6371624" y="5058480"/>
                  <a:ext cx="418330" cy="428550"/>
                </a:xfrm>
                <a:custGeom>
                  <a:avLst/>
                  <a:gdLst>
                    <a:gd name="connsiteX0" fmla="*/ 11764 w 418330"/>
                    <a:gd name="connsiteY0" fmla="*/ 145863 h 428550"/>
                    <a:gd name="connsiteX1" fmla="*/ 11764 w 418330"/>
                    <a:gd name="connsiteY1" fmla="*/ 282687 h 428550"/>
                    <a:gd name="connsiteX2" fmla="*/ 4250 w 418330"/>
                    <a:gd name="connsiteY2" fmla="*/ 257732 h 428550"/>
                    <a:gd name="connsiteX3" fmla="*/ 0 w 418330"/>
                    <a:gd name="connsiteY3" fmla="*/ 214275 h 428550"/>
                    <a:gd name="connsiteX4" fmla="*/ 4250 w 418330"/>
                    <a:gd name="connsiteY4" fmla="*/ 170819 h 428550"/>
                    <a:gd name="connsiteX5" fmla="*/ 215661 w 418330"/>
                    <a:gd name="connsiteY5" fmla="*/ 0 h 428550"/>
                    <a:gd name="connsiteX6" fmla="*/ 290582 w 418330"/>
                    <a:gd name="connsiteY6" fmla="*/ 15593 h 428550"/>
                    <a:gd name="connsiteX7" fmla="*/ 418330 w 418330"/>
                    <a:gd name="connsiteY7" fmla="*/ 214275 h 428550"/>
                    <a:gd name="connsiteX8" fmla="*/ 290582 w 418330"/>
                    <a:gd name="connsiteY8" fmla="*/ 412957 h 428550"/>
                    <a:gd name="connsiteX9" fmla="*/ 215661 w 418330"/>
                    <a:gd name="connsiteY9" fmla="*/ 428550 h 42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330" h="428550">
                      <a:moveTo>
                        <a:pt x="11764" y="145863"/>
                      </a:moveTo>
                      <a:lnTo>
                        <a:pt x="11764" y="282687"/>
                      </a:lnTo>
                      <a:lnTo>
                        <a:pt x="4250" y="257732"/>
                      </a:lnTo>
                      <a:cubicBezTo>
                        <a:pt x="1463" y="243695"/>
                        <a:pt x="0" y="229161"/>
                        <a:pt x="0" y="214275"/>
                      </a:cubicBezTo>
                      <a:cubicBezTo>
                        <a:pt x="0" y="199389"/>
                        <a:pt x="1463" y="184855"/>
                        <a:pt x="4250" y="170819"/>
                      </a:cubicBezTo>
                      <a:close/>
                      <a:moveTo>
                        <a:pt x="215661" y="0"/>
                      </a:moveTo>
                      <a:lnTo>
                        <a:pt x="290582" y="15593"/>
                      </a:lnTo>
                      <a:cubicBezTo>
                        <a:pt x="365654" y="48327"/>
                        <a:pt x="418330" y="124959"/>
                        <a:pt x="418330" y="214275"/>
                      </a:cubicBezTo>
                      <a:cubicBezTo>
                        <a:pt x="418330" y="303591"/>
                        <a:pt x="365654" y="380223"/>
                        <a:pt x="290582" y="412957"/>
                      </a:cubicBezTo>
                      <a:lnTo>
                        <a:pt x="215661" y="428550"/>
                      </a:lnTo>
                      <a:close/>
                    </a:path>
                  </a:pathLst>
                </a:custGeom>
                <a:solidFill>
                  <a:srgbClr val="13ACF9"/>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202" name="Oval 201">
                  <a:extLst>
                    <a:ext uri="{FF2B5EF4-FFF2-40B4-BE49-F238E27FC236}">
                      <a16:creationId xmlns:a16="http://schemas.microsoft.com/office/drawing/2014/main" id="{6FBDBF34-7E5F-4599-AAE8-F3EF42DEFBAE}"/>
                    </a:ext>
                  </a:extLst>
                </p:cNvPr>
                <p:cNvSpPr/>
                <p:nvPr/>
              </p:nvSpPr>
              <p:spPr>
                <a:xfrm>
                  <a:off x="6471564" y="5147057"/>
                  <a:ext cx="248650" cy="2563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194" name="Group 193">
              <a:extLst>
                <a:ext uri="{FF2B5EF4-FFF2-40B4-BE49-F238E27FC236}">
                  <a16:creationId xmlns:a16="http://schemas.microsoft.com/office/drawing/2014/main" id="{12F8143A-D71A-42F9-9F02-85C2A7451143}"/>
                </a:ext>
              </a:extLst>
            </p:cNvPr>
            <p:cNvGrpSpPr>
              <a:grpSpLocks noChangeAspect="1"/>
            </p:cNvGrpSpPr>
            <p:nvPr/>
          </p:nvGrpSpPr>
          <p:grpSpPr>
            <a:xfrm>
              <a:off x="4104600" y="4347152"/>
              <a:ext cx="620578" cy="179782"/>
              <a:chOff x="5384269" y="3823459"/>
              <a:chExt cx="2676056" cy="775255"/>
            </a:xfrm>
          </p:grpSpPr>
          <p:sp>
            <p:nvSpPr>
              <p:cNvPr id="195" name="Rectangle 194">
                <a:extLst>
                  <a:ext uri="{FF2B5EF4-FFF2-40B4-BE49-F238E27FC236}">
                    <a16:creationId xmlns:a16="http://schemas.microsoft.com/office/drawing/2014/main" id="{272401B9-C404-4570-B3BC-D0FCEB8A8870}"/>
                  </a:ext>
                </a:extLst>
              </p:cNvPr>
              <p:cNvSpPr/>
              <p:nvPr/>
            </p:nvSpPr>
            <p:spPr>
              <a:xfrm rot="19601381">
                <a:off x="5384269" y="4529661"/>
                <a:ext cx="2676056" cy="69053"/>
              </a:xfrm>
              <a:prstGeom prst="rect">
                <a:avLst/>
              </a:prstGeom>
              <a:solidFill>
                <a:srgbClr val="00B05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6" name="Arrow: Notched Right 195">
                <a:extLst>
                  <a:ext uri="{FF2B5EF4-FFF2-40B4-BE49-F238E27FC236}">
                    <a16:creationId xmlns:a16="http://schemas.microsoft.com/office/drawing/2014/main" id="{462B7E62-FD35-415F-BC1E-C244C172E8B2}"/>
                  </a:ext>
                </a:extLst>
              </p:cNvPr>
              <p:cNvSpPr/>
              <p:nvPr/>
            </p:nvSpPr>
            <p:spPr>
              <a:xfrm rot="8846313">
                <a:off x="6944016" y="3960055"/>
                <a:ext cx="71378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7" name="Arrow: Notched Right 196">
                <a:extLst>
                  <a:ext uri="{FF2B5EF4-FFF2-40B4-BE49-F238E27FC236}">
                    <a16:creationId xmlns:a16="http://schemas.microsoft.com/office/drawing/2014/main" id="{05132D05-22E7-4026-957A-74834C0AB928}"/>
                  </a:ext>
                </a:extLst>
              </p:cNvPr>
              <p:cNvSpPr/>
              <p:nvPr/>
            </p:nvSpPr>
            <p:spPr>
              <a:xfrm rot="8846313">
                <a:off x="7214896" y="3823459"/>
                <a:ext cx="59553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174" name="TextBox 173">
            <a:extLst>
              <a:ext uri="{FF2B5EF4-FFF2-40B4-BE49-F238E27FC236}">
                <a16:creationId xmlns:a16="http://schemas.microsoft.com/office/drawing/2014/main" id="{42B49F56-02C9-40D9-8139-119B99A80872}"/>
              </a:ext>
            </a:extLst>
          </p:cNvPr>
          <p:cNvSpPr txBox="1"/>
          <p:nvPr/>
        </p:nvSpPr>
        <p:spPr>
          <a:xfrm>
            <a:off x="4374858" y="1756518"/>
            <a:ext cx="3664836" cy="1015663"/>
          </a:xfrm>
          <a:prstGeom prst="rect">
            <a:avLst/>
          </a:prstGeom>
          <a:noFill/>
          <a:ln>
            <a:solidFill>
              <a:srgbClr val="13ACF9"/>
            </a:solidFill>
          </a:ln>
        </p:spPr>
        <p:txBody>
          <a:bodyPr wrap="square" rtlCol="0">
            <a:spAutoFit/>
          </a:bodyPr>
          <a:lstStyle/>
          <a:p>
            <a:r>
              <a:rPr lang="en-GB" sz="1000" dirty="0">
                <a:solidFill>
                  <a:srgbClr val="13ACF9"/>
                </a:solidFill>
              </a:rPr>
              <a:t>Year 1</a:t>
            </a:r>
          </a:p>
          <a:p>
            <a:pPr marL="285750" indent="-285750">
              <a:buClr>
                <a:srgbClr val="13ACF9"/>
              </a:buClr>
              <a:buFont typeface="Arial" panose="020B0604020202020204" pitchFamily="34" charset="0"/>
              <a:buChar char="•"/>
            </a:pPr>
            <a:r>
              <a:rPr lang="en-GB" sz="1000" dirty="0"/>
              <a:t>Introduce pulse surveys</a:t>
            </a:r>
          </a:p>
          <a:p>
            <a:pPr marL="285750" indent="-285750">
              <a:buClr>
                <a:srgbClr val="13ACF9"/>
              </a:buClr>
              <a:buFont typeface="Arial" panose="020B0604020202020204" pitchFamily="34" charset="0"/>
              <a:buChar char="•"/>
            </a:pPr>
            <a:r>
              <a:rPr lang="en-GB" sz="1000" dirty="0"/>
              <a:t>Implementing a retention strategy</a:t>
            </a:r>
          </a:p>
          <a:p>
            <a:pPr marL="285750" indent="-285750">
              <a:buClr>
                <a:srgbClr val="13ACF9"/>
              </a:buClr>
              <a:buFont typeface="Arial" panose="020B0604020202020204" pitchFamily="34" charset="0"/>
              <a:buChar char="•"/>
            </a:pPr>
            <a:r>
              <a:rPr lang="en-GB" sz="1000" dirty="0"/>
              <a:t>Resolution of longstanding T&amp;Cs cases</a:t>
            </a:r>
          </a:p>
          <a:p>
            <a:pPr marL="285750" indent="-285750">
              <a:buClr>
                <a:srgbClr val="13ACF9"/>
              </a:buClr>
              <a:buFont typeface="Arial" panose="020B0604020202020204" pitchFamily="34" charset="0"/>
              <a:buChar char="•"/>
            </a:pPr>
            <a:r>
              <a:rPr lang="en-GB" sz="1000" dirty="0"/>
              <a:t>Producing an effective Workplan</a:t>
            </a:r>
          </a:p>
          <a:p>
            <a:pPr marL="285750" indent="-285750">
              <a:buClr>
                <a:srgbClr val="13ACF9"/>
              </a:buClr>
              <a:buFont typeface="Arial" panose="020B0604020202020204" pitchFamily="34" charset="0"/>
              <a:buChar char="•"/>
            </a:pPr>
            <a:r>
              <a:rPr lang="en-GB" sz="1000" dirty="0"/>
              <a:t>Improving the disability support offered to staff</a:t>
            </a:r>
          </a:p>
        </p:txBody>
      </p:sp>
      <p:sp>
        <p:nvSpPr>
          <p:cNvPr id="175" name="TextBox 174">
            <a:extLst>
              <a:ext uri="{FF2B5EF4-FFF2-40B4-BE49-F238E27FC236}">
                <a16:creationId xmlns:a16="http://schemas.microsoft.com/office/drawing/2014/main" id="{658DE3F3-9360-4EC7-A18E-33896F314A7B}"/>
              </a:ext>
            </a:extLst>
          </p:cNvPr>
          <p:cNvSpPr txBox="1"/>
          <p:nvPr/>
        </p:nvSpPr>
        <p:spPr>
          <a:xfrm>
            <a:off x="4368314" y="2888746"/>
            <a:ext cx="3664836" cy="861774"/>
          </a:xfrm>
          <a:prstGeom prst="rect">
            <a:avLst/>
          </a:prstGeom>
          <a:noFill/>
          <a:ln>
            <a:solidFill>
              <a:srgbClr val="13ACF9"/>
            </a:solidFill>
          </a:ln>
        </p:spPr>
        <p:txBody>
          <a:bodyPr wrap="square" rtlCol="0">
            <a:spAutoFit/>
          </a:bodyPr>
          <a:lstStyle/>
          <a:p>
            <a:r>
              <a:rPr lang="en-GB" sz="1000" dirty="0">
                <a:solidFill>
                  <a:srgbClr val="13ACF9"/>
                </a:solidFill>
              </a:rPr>
              <a:t>Year 2</a:t>
            </a:r>
          </a:p>
          <a:p>
            <a:pPr marL="285750" indent="-285750">
              <a:buClr>
                <a:srgbClr val="13ACF9"/>
              </a:buClr>
              <a:buFont typeface="Arial" panose="020B0604020202020204" pitchFamily="34" charset="0"/>
              <a:buChar char="•"/>
            </a:pPr>
            <a:r>
              <a:rPr lang="en-GB" sz="1000" dirty="0"/>
              <a:t>Continuation of  pulse surveys</a:t>
            </a:r>
          </a:p>
          <a:p>
            <a:pPr marL="285750" indent="-285750">
              <a:buClr>
                <a:srgbClr val="13ACF9"/>
              </a:buClr>
              <a:buFont typeface="Arial" panose="020B0604020202020204" pitchFamily="34" charset="0"/>
              <a:buChar char="•"/>
            </a:pPr>
            <a:r>
              <a:rPr lang="en-GB" sz="1000" dirty="0"/>
              <a:t>Dedicated HRBP resources to assist change in hotspot areas</a:t>
            </a:r>
          </a:p>
          <a:p>
            <a:pPr marL="285750" indent="-285750">
              <a:buClr>
                <a:srgbClr val="13ACF9"/>
              </a:buClr>
              <a:buFont typeface="Arial" panose="020B0604020202020204" pitchFamily="34" charset="0"/>
              <a:buChar char="•"/>
            </a:pPr>
            <a:r>
              <a:rPr lang="en-GB" sz="1000" dirty="0"/>
              <a:t>Disability Confident employer status</a:t>
            </a:r>
          </a:p>
          <a:p>
            <a:pPr marL="285750" indent="-285750">
              <a:buClr>
                <a:srgbClr val="13ACF9"/>
              </a:buClr>
              <a:buFont typeface="Arial" panose="020B0604020202020204" pitchFamily="34" charset="0"/>
              <a:buChar char="•"/>
            </a:pPr>
            <a:r>
              <a:rPr lang="en-GB" sz="1000" dirty="0"/>
              <a:t>Training &amp; development for leaders</a:t>
            </a:r>
          </a:p>
        </p:txBody>
      </p:sp>
      <p:sp>
        <p:nvSpPr>
          <p:cNvPr id="176" name="TextBox 175">
            <a:extLst>
              <a:ext uri="{FF2B5EF4-FFF2-40B4-BE49-F238E27FC236}">
                <a16:creationId xmlns:a16="http://schemas.microsoft.com/office/drawing/2014/main" id="{E1BA326A-F5D5-49B8-9863-9BF4704806EE}"/>
              </a:ext>
            </a:extLst>
          </p:cNvPr>
          <p:cNvSpPr txBox="1"/>
          <p:nvPr/>
        </p:nvSpPr>
        <p:spPr>
          <a:xfrm>
            <a:off x="4374859" y="3803907"/>
            <a:ext cx="3664836" cy="553998"/>
          </a:xfrm>
          <a:prstGeom prst="rect">
            <a:avLst/>
          </a:prstGeom>
          <a:noFill/>
          <a:ln>
            <a:solidFill>
              <a:srgbClr val="13ACF9"/>
            </a:solidFill>
          </a:ln>
        </p:spPr>
        <p:txBody>
          <a:bodyPr wrap="square" rtlCol="0">
            <a:spAutoFit/>
          </a:bodyPr>
          <a:lstStyle/>
          <a:p>
            <a:r>
              <a:rPr lang="en-GB" sz="1000" dirty="0">
                <a:solidFill>
                  <a:srgbClr val="13ACF9"/>
                </a:solidFill>
              </a:rPr>
              <a:t>Year 3</a:t>
            </a:r>
          </a:p>
          <a:p>
            <a:pPr marL="285750" indent="-285750">
              <a:buClr>
                <a:srgbClr val="13ACF9"/>
              </a:buClr>
              <a:buFont typeface="Arial" panose="020B0604020202020204" pitchFamily="34" charset="0"/>
              <a:buChar char="•"/>
            </a:pPr>
            <a:r>
              <a:rPr lang="en-GB" sz="1000" dirty="0"/>
              <a:t>Continuation of pulse surveys</a:t>
            </a:r>
          </a:p>
          <a:p>
            <a:pPr marL="285750" indent="-285750">
              <a:buClr>
                <a:srgbClr val="13ACF9"/>
              </a:buClr>
              <a:buFont typeface="Arial" panose="020B0604020202020204" pitchFamily="34" charset="0"/>
              <a:buChar char="•"/>
            </a:pPr>
            <a:r>
              <a:rPr lang="en-GB" sz="1000" dirty="0"/>
              <a:t>Further reduction in staff turnover rates</a:t>
            </a:r>
          </a:p>
        </p:txBody>
      </p:sp>
      <p:sp>
        <p:nvSpPr>
          <p:cNvPr id="177" name="TextBox 176">
            <a:extLst>
              <a:ext uri="{FF2B5EF4-FFF2-40B4-BE49-F238E27FC236}">
                <a16:creationId xmlns:a16="http://schemas.microsoft.com/office/drawing/2014/main" id="{6E1D7175-B230-42C5-B82C-5707F0B5BC98}"/>
              </a:ext>
            </a:extLst>
          </p:cNvPr>
          <p:cNvSpPr txBox="1"/>
          <p:nvPr/>
        </p:nvSpPr>
        <p:spPr>
          <a:xfrm>
            <a:off x="4374859" y="1009033"/>
            <a:ext cx="4376736" cy="369332"/>
          </a:xfrm>
          <a:prstGeom prst="rect">
            <a:avLst/>
          </a:prstGeom>
          <a:noFill/>
        </p:spPr>
        <p:txBody>
          <a:bodyPr wrap="square">
            <a:spAutoFit/>
          </a:bodyPr>
          <a:lstStyle/>
          <a:p>
            <a:r>
              <a:rPr lang="en-GB" sz="1800" kern="1200" dirty="0">
                <a:solidFill>
                  <a:schemeClr val="bg1"/>
                </a:solidFill>
              </a:rPr>
              <a:t>Employee Experience</a:t>
            </a:r>
            <a:endParaRPr lang="en-GB" dirty="0">
              <a:solidFill>
                <a:schemeClr val="bg1"/>
              </a:solidFill>
            </a:endParaRPr>
          </a:p>
        </p:txBody>
      </p:sp>
      <p:sp>
        <p:nvSpPr>
          <p:cNvPr id="178" name="TextBox 177">
            <a:extLst>
              <a:ext uri="{FF2B5EF4-FFF2-40B4-BE49-F238E27FC236}">
                <a16:creationId xmlns:a16="http://schemas.microsoft.com/office/drawing/2014/main" id="{0954EFFC-1EA9-41D4-A213-193F4B9B420E}"/>
              </a:ext>
            </a:extLst>
          </p:cNvPr>
          <p:cNvSpPr txBox="1"/>
          <p:nvPr/>
        </p:nvSpPr>
        <p:spPr>
          <a:xfrm>
            <a:off x="4374858" y="4615999"/>
            <a:ext cx="2736647" cy="276999"/>
          </a:xfrm>
          <a:prstGeom prst="rect">
            <a:avLst/>
          </a:prstGeom>
          <a:noFill/>
        </p:spPr>
        <p:txBody>
          <a:bodyPr wrap="none" rtlCol="0">
            <a:spAutoFit/>
          </a:bodyPr>
          <a:lstStyle/>
          <a:p>
            <a:r>
              <a:rPr lang="en-GB" sz="1200" dirty="0">
                <a:solidFill>
                  <a:srgbClr val="13ACF9"/>
                </a:solidFill>
              </a:rPr>
              <a:t>We will know that we have it right when:</a:t>
            </a:r>
          </a:p>
        </p:txBody>
      </p:sp>
      <p:sp>
        <p:nvSpPr>
          <p:cNvPr id="179" name="TextBox 178">
            <a:extLst>
              <a:ext uri="{FF2B5EF4-FFF2-40B4-BE49-F238E27FC236}">
                <a16:creationId xmlns:a16="http://schemas.microsoft.com/office/drawing/2014/main" id="{76CDDA84-E07D-472E-8561-D8EBF397AF0F}"/>
              </a:ext>
            </a:extLst>
          </p:cNvPr>
          <p:cNvSpPr txBox="1"/>
          <p:nvPr/>
        </p:nvSpPr>
        <p:spPr>
          <a:xfrm>
            <a:off x="4976606" y="4989725"/>
            <a:ext cx="3118938" cy="861774"/>
          </a:xfrm>
          <a:prstGeom prst="rect">
            <a:avLst/>
          </a:prstGeom>
          <a:noFill/>
          <a:ln>
            <a:solidFill>
              <a:srgbClr val="13ACF9"/>
            </a:solidFill>
          </a:ln>
        </p:spPr>
        <p:txBody>
          <a:bodyPr wrap="square" rtlCol="0">
            <a:spAutoFit/>
          </a:bodyPr>
          <a:lstStyle/>
          <a:p>
            <a:r>
              <a:rPr lang="en-GB" sz="1000" dirty="0">
                <a:solidFill>
                  <a:srgbClr val="13ACF9"/>
                </a:solidFill>
              </a:rPr>
              <a:t>Year 3</a:t>
            </a:r>
          </a:p>
          <a:p>
            <a:pPr marL="285750" indent="-285750">
              <a:buClr>
                <a:srgbClr val="13ACF9"/>
              </a:buClr>
              <a:buFont typeface="Arial" panose="020B0604020202020204" pitchFamily="34" charset="0"/>
              <a:buChar char="•"/>
            </a:pPr>
            <a:r>
              <a:rPr lang="en-GB" sz="1000" dirty="0"/>
              <a:t>Pulse Survey reports high satisfaction.</a:t>
            </a:r>
          </a:p>
          <a:p>
            <a:pPr marL="285750" indent="-285750">
              <a:buClr>
                <a:srgbClr val="13ACF9"/>
              </a:buClr>
              <a:buFont typeface="Arial" panose="020B0604020202020204" pitchFamily="34" charset="0"/>
              <a:buChar char="•"/>
            </a:pPr>
            <a:r>
              <a:rPr lang="en-GB" sz="1000" dirty="0"/>
              <a:t>Retention has increased.</a:t>
            </a:r>
          </a:p>
          <a:p>
            <a:pPr marL="285750" indent="-285750">
              <a:buClr>
                <a:srgbClr val="13ACF9"/>
              </a:buClr>
              <a:buFont typeface="Arial" panose="020B0604020202020204" pitchFamily="34" charset="0"/>
              <a:buChar char="•"/>
            </a:pPr>
            <a:r>
              <a:rPr lang="en-GB" sz="1000" dirty="0"/>
              <a:t>Staff Survey indicators are in upper quartile of ambulance trusts.</a:t>
            </a:r>
          </a:p>
        </p:txBody>
      </p:sp>
      <p:grpSp>
        <p:nvGrpSpPr>
          <p:cNvPr id="180" name="Group 179">
            <a:extLst>
              <a:ext uri="{FF2B5EF4-FFF2-40B4-BE49-F238E27FC236}">
                <a16:creationId xmlns:a16="http://schemas.microsoft.com/office/drawing/2014/main" id="{DC06E64B-7B8D-411A-9139-DCBE90A8480F}"/>
              </a:ext>
            </a:extLst>
          </p:cNvPr>
          <p:cNvGrpSpPr>
            <a:grpSpLocks noChangeAspect="1"/>
          </p:cNvGrpSpPr>
          <p:nvPr/>
        </p:nvGrpSpPr>
        <p:grpSpPr>
          <a:xfrm>
            <a:off x="4378391" y="5065883"/>
            <a:ext cx="625991" cy="458058"/>
            <a:chOff x="4581049" y="4028850"/>
            <a:chExt cx="2486486" cy="1819440"/>
          </a:xfrm>
        </p:grpSpPr>
        <mc:AlternateContent xmlns:mc="http://schemas.openxmlformats.org/markup-compatibility/2006" xmlns:p14="http://schemas.microsoft.com/office/powerpoint/2010/main">
          <mc:Choice Requires="p14">
            <p:contentPart p14:bwMode="auto" r:id="rId13">
              <p14:nvContentPartPr>
                <p14:cNvPr id="181" name="Ink 180">
                  <a:extLst>
                    <a:ext uri="{FF2B5EF4-FFF2-40B4-BE49-F238E27FC236}">
                      <a16:creationId xmlns:a16="http://schemas.microsoft.com/office/drawing/2014/main" id="{BAA79711-0285-4922-9C43-CE8023C34465}"/>
                    </a:ext>
                  </a:extLst>
                </p14:cNvPr>
                <p14:cNvContentPartPr/>
                <p14:nvPr/>
              </p14:nvContentPartPr>
              <p14:xfrm>
                <a:off x="6886455" y="4028850"/>
                <a:ext cx="360" cy="360"/>
              </p14:xfrm>
            </p:contentPart>
          </mc:Choice>
          <mc:Fallback xmlns="">
            <p:pic>
              <p:nvPicPr>
                <p:cNvPr id="97" name="Ink 96">
                  <a:extLst>
                    <a:ext uri="{FF2B5EF4-FFF2-40B4-BE49-F238E27FC236}">
                      <a16:creationId xmlns:a16="http://schemas.microsoft.com/office/drawing/2014/main" id="{B31858AD-67C7-40E0-B81E-E8C5F264B226}"/>
                    </a:ext>
                  </a:extLst>
                </p:cNvPr>
                <p:cNvPicPr/>
                <p:nvPr/>
              </p:nvPicPr>
              <p:blipFill>
                <a:blip r:embed="rId5"/>
                <a:stretch>
                  <a:fillRect/>
                </a:stretch>
              </p:blipFill>
              <p:spPr>
                <a:xfrm>
                  <a:off x="6877455" y="40198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2" name="Ink 181">
                  <a:extLst>
                    <a:ext uri="{FF2B5EF4-FFF2-40B4-BE49-F238E27FC236}">
                      <a16:creationId xmlns:a16="http://schemas.microsoft.com/office/drawing/2014/main" id="{D9CB6FA0-0CF1-44D4-BFE1-F077CB7C65F1}"/>
                    </a:ext>
                  </a:extLst>
                </p14:cNvPr>
                <p14:cNvContentPartPr/>
                <p14:nvPr/>
              </p14:nvContentPartPr>
              <p14:xfrm>
                <a:off x="7067175" y="5847930"/>
                <a:ext cx="360" cy="360"/>
              </p14:xfrm>
            </p:contentPart>
          </mc:Choice>
          <mc:Fallback xmlns="">
            <p:pic>
              <p:nvPicPr>
                <p:cNvPr id="98" name="Ink 97">
                  <a:extLst>
                    <a:ext uri="{FF2B5EF4-FFF2-40B4-BE49-F238E27FC236}">
                      <a16:creationId xmlns:a16="http://schemas.microsoft.com/office/drawing/2014/main" id="{0E0F0C75-4374-4EB6-A84F-A1C405E9A117}"/>
                    </a:ext>
                  </a:extLst>
                </p:cNvPr>
                <p:cNvPicPr/>
                <p:nvPr/>
              </p:nvPicPr>
              <p:blipFill>
                <a:blip r:embed="rId5"/>
                <a:stretch>
                  <a:fillRect/>
                </a:stretch>
              </p:blipFill>
              <p:spPr>
                <a:xfrm>
                  <a:off x="7058175" y="5838930"/>
                  <a:ext cx="18000" cy="18000"/>
                </a:xfrm>
                <a:prstGeom prst="rect">
                  <a:avLst/>
                </a:prstGeom>
              </p:spPr>
            </p:pic>
          </mc:Fallback>
        </mc:AlternateContent>
        <p:pic>
          <p:nvPicPr>
            <p:cNvPr id="183" name="Picture 182" descr="A close-up of a yellow truck&#10;&#10;Description automatically generated with medium confidence">
              <a:extLst>
                <a:ext uri="{FF2B5EF4-FFF2-40B4-BE49-F238E27FC236}">
                  <a16:creationId xmlns:a16="http://schemas.microsoft.com/office/drawing/2014/main" id="{575359CB-DB75-4FB7-AD9A-8EDD727A1D4E}"/>
                </a:ext>
              </a:extLst>
            </p:cNvPr>
            <p:cNvPicPr>
              <a:picLocks noChangeAspect="1"/>
            </p:cNvPicPr>
            <p:nvPr/>
          </p:nvPicPr>
          <p:blipFill>
            <a:blip r:embed="rId8"/>
            <a:stretch>
              <a:fillRect/>
            </a:stretch>
          </p:blipFill>
          <p:spPr>
            <a:xfrm>
              <a:off x="4581049" y="4343937"/>
              <a:ext cx="2265049" cy="1503993"/>
            </a:xfrm>
            <a:prstGeom prst="rect">
              <a:avLst/>
            </a:prstGeom>
          </p:spPr>
        </p:pic>
        <p:grpSp>
          <p:nvGrpSpPr>
            <p:cNvPr id="184" name="Group 183">
              <a:extLst>
                <a:ext uri="{FF2B5EF4-FFF2-40B4-BE49-F238E27FC236}">
                  <a16:creationId xmlns:a16="http://schemas.microsoft.com/office/drawing/2014/main" id="{3C0A6A23-76BA-4B15-BFAC-D709ADD6F48B}"/>
                </a:ext>
              </a:extLst>
            </p:cNvPr>
            <p:cNvGrpSpPr>
              <a:grpSpLocks noChangeAspect="1"/>
            </p:cNvGrpSpPr>
            <p:nvPr/>
          </p:nvGrpSpPr>
          <p:grpSpPr>
            <a:xfrm>
              <a:off x="5073808" y="4674385"/>
              <a:ext cx="194654" cy="173703"/>
              <a:chOff x="5060527" y="3553212"/>
              <a:chExt cx="194654" cy="173703"/>
            </a:xfrm>
          </p:grpSpPr>
          <p:sp>
            <p:nvSpPr>
              <p:cNvPr id="190" name="Oval 189">
                <a:extLst>
                  <a:ext uri="{FF2B5EF4-FFF2-40B4-BE49-F238E27FC236}">
                    <a16:creationId xmlns:a16="http://schemas.microsoft.com/office/drawing/2014/main" id="{E286D052-C4B9-4B57-B778-DDBA15D46700}"/>
                  </a:ext>
                </a:extLst>
              </p:cNvPr>
              <p:cNvSpPr/>
              <p:nvPr/>
            </p:nvSpPr>
            <p:spPr>
              <a:xfrm rot="19857511" flipH="1">
                <a:off x="5060527" y="3553212"/>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1" name="Oval 190">
                <a:extLst>
                  <a:ext uri="{FF2B5EF4-FFF2-40B4-BE49-F238E27FC236}">
                    <a16:creationId xmlns:a16="http://schemas.microsoft.com/office/drawing/2014/main" id="{9C8B98A0-9C65-4FA8-B53E-C828960DD728}"/>
                  </a:ext>
                </a:extLst>
              </p:cNvPr>
              <p:cNvSpPr>
                <a:spLocks noChangeAspect="1"/>
              </p:cNvSpPr>
              <p:nvPr/>
            </p:nvSpPr>
            <p:spPr>
              <a:xfrm rot="19857511" flipH="1">
                <a:off x="5089054" y="3578668"/>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22245A83-6D39-4E0F-A1A2-ED1375CC9D5A}"/>
                  </a:ext>
                </a:extLst>
              </p:cNvPr>
              <p:cNvSpPr>
                <a:spLocks noChangeAspect="1"/>
              </p:cNvSpPr>
              <p:nvPr/>
            </p:nvSpPr>
            <p:spPr>
              <a:xfrm rot="19857511" flipH="1">
                <a:off x="5124158" y="3622970"/>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6BDC1E06-0A0C-4C86-928D-7B34C2A81916}"/>
                </a:ext>
              </a:extLst>
            </p:cNvPr>
            <p:cNvGrpSpPr>
              <a:grpSpLocks noChangeAspect="1"/>
            </p:cNvGrpSpPr>
            <p:nvPr/>
          </p:nvGrpSpPr>
          <p:grpSpPr>
            <a:xfrm>
              <a:off x="5324810" y="4656663"/>
              <a:ext cx="194654" cy="173703"/>
              <a:chOff x="5596385" y="3499131"/>
              <a:chExt cx="194654" cy="173703"/>
            </a:xfrm>
          </p:grpSpPr>
          <p:sp>
            <p:nvSpPr>
              <p:cNvPr id="187" name="Oval 186">
                <a:extLst>
                  <a:ext uri="{FF2B5EF4-FFF2-40B4-BE49-F238E27FC236}">
                    <a16:creationId xmlns:a16="http://schemas.microsoft.com/office/drawing/2014/main" id="{F8A95C7C-75E0-4CD8-8B88-2A1E2345743B}"/>
                  </a:ext>
                </a:extLst>
              </p:cNvPr>
              <p:cNvSpPr/>
              <p:nvPr/>
            </p:nvSpPr>
            <p:spPr>
              <a:xfrm rot="19857511" flipH="1">
                <a:off x="5596385" y="3499131"/>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8" name="Oval 187">
                <a:extLst>
                  <a:ext uri="{FF2B5EF4-FFF2-40B4-BE49-F238E27FC236}">
                    <a16:creationId xmlns:a16="http://schemas.microsoft.com/office/drawing/2014/main" id="{D4B0BCD2-36AF-4CEB-8216-F1AEC0F8712D}"/>
                  </a:ext>
                </a:extLst>
              </p:cNvPr>
              <p:cNvSpPr>
                <a:spLocks noChangeAspect="1"/>
              </p:cNvSpPr>
              <p:nvPr/>
            </p:nvSpPr>
            <p:spPr>
              <a:xfrm rot="19857511" flipH="1">
                <a:off x="5624912" y="3524587"/>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9" name="Oval 188">
                <a:extLst>
                  <a:ext uri="{FF2B5EF4-FFF2-40B4-BE49-F238E27FC236}">
                    <a16:creationId xmlns:a16="http://schemas.microsoft.com/office/drawing/2014/main" id="{D9338CE8-86D6-4980-9471-DA569AD89C1B}"/>
                  </a:ext>
                </a:extLst>
              </p:cNvPr>
              <p:cNvSpPr>
                <a:spLocks noChangeAspect="1"/>
              </p:cNvSpPr>
              <p:nvPr/>
            </p:nvSpPr>
            <p:spPr>
              <a:xfrm rot="19857511" flipH="1">
                <a:off x="5645268" y="3568889"/>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86" name="Freeform: Shape 185">
              <a:extLst>
                <a:ext uri="{FF2B5EF4-FFF2-40B4-BE49-F238E27FC236}">
                  <a16:creationId xmlns:a16="http://schemas.microsoft.com/office/drawing/2014/main" id="{C271DFC1-2831-4129-9C4F-CA3BB10D9FE3}"/>
                </a:ext>
              </a:extLst>
            </p:cNvPr>
            <p:cNvSpPr>
              <a:spLocks noChangeAspect="1"/>
            </p:cNvSpPr>
            <p:nvPr/>
          </p:nvSpPr>
          <p:spPr>
            <a:xfrm rot="21071107">
              <a:off x="5130977" y="4899871"/>
              <a:ext cx="343418" cy="279418"/>
            </a:xfrm>
            <a:custGeom>
              <a:avLst/>
              <a:gdLst>
                <a:gd name="connsiteX0" fmla="*/ 24486 w 512066"/>
                <a:gd name="connsiteY0" fmla="*/ 0 h 348570"/>
                <a:gd name="connsiteX1" fmla="*/ 229511 w 512066"/>
                <a:gd name="connsiteY1" fmla="*/ 139101 h 348570"/>
                <a:gd name="connsiteX2" fmla="*/ 498642 w 512066"/>
                <a:gd name="connsiteY2" fmla="*/ 105699 h 348570"/>
                <a:gd name="connsiteX3" fmla="*/ 497469 w 512066"/>
                <a:gd name="connsiteY3" fmla="*/ 76161 h 348570"/>
                <a:gd name="connsiteX4" fmla="*/ 507857 w 512066"/>
                <a:gd name="connsiteY4" fmla="*/ 108440 h 348570"/>
                <a:gd name="connsiteX5" fmla="*/ 512066 w 512066"/>
                <a:gd name="connsiteY5" fmla="*/ 148718 h 348570"/>
                <a:gd name="connsiteX6" fmla="*/ 304885 w 512066"/>
                <a:gd name="connsiteY6" fmla="*/ 348570 h 348570"/>
                <a:gd name="connsiteX7" fmla="*/ 233649 w 512066"/>
                <a:gd name="connsiteY7" fmla="*/ 336443 h 348570"/>
                <a:gd name="connsiteX8" fmla="*/ 180091 w 512066"/>
                <a:gd name="connsiteY8" fmla="*/ 306804 h 348570"/>
                <a:gd name="connsiteX9" fmla="*/ 174329 w 512066"/>
                <a:gd name="connsiteY9" fmla="*/ 305390 h 348570"/>
                <a:gd name="connsiteX10" fmla="*/ 99205 w 512066"/>
                <a:gd name="connsiteY10" fmla="*/ 259868 h 348570"/>
                <a:gd name="connsiteX11" fmla="*/ 10470 w 512066"/>
                <a:gd name="connsiteY11" fmla="*/ 23047 h 34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066" h="348570">
                  <a:moveTo>
                    <a:pt x="24486" y="0"/>
                  </a:moveTo>
                  <a:lnTo>
                    <a:pt x="229511" y="139101"/>
                  </a:lnTo>
                  <a:lnTo>
                    <a:pt x="498642" y="105699"/>
                  </a:lnTo>
                  <a:lnTo>
                    <a:pt x="497469" y="76161"/>
                  </a:lnTo>
                  <a:lnTo>
                    <a:pt x="507857" y="108440"/>
                  </a:lnTo>
                  <a:cubicBezTo>
                    <a:pt x="510616" y="121451"/>
                    <a:pt x="512066" y="134921"/>
                    <a:pt x="512066" y="148718"/>
                  </a:cubicBezTo>
                  <a:cubicBezTo>
                    <a:pt x="512066" y="259093"/>
                    <a:pt x="419308" y="348570"/>
                    <a:pt x="304885" y="348570"/>
                  </a:cubicBezTo>
                  <a:cubicBezTo>
                    <a:pt x="279854" y="348570"/>
                    <a:pt x="255861" y="344288"/>
                    <a:pt x="233649" y="336443"/>
                  </a:cubicBezTo>
                  <a:lnTo>
                    <a:pt x="180091" y="306804"/>
                  </a:lnTo>
                  <a:lnTo>
                    <a:pt x="174329" y="305390"/>
                  </a:lnTo>
                  <a:cubicBezTo>
                    <a:pt x="148575" y="294644"/>
                    <a:pt x="123045" y="279436"/>
                    <a:pt x="99205" y="259868"/>
                  </a:cubicBezTo>
                  <a:cubicBezTo>
                    <a:pt x="15766" y="191380"/>
                    <a:pt x="-19325" y="92177"/>
                    <a:pt x="10470" y="23047"/>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Tree>
    <p:extLst>
      <p:ext uri="{BB962C8B-B14F-4D97-AF65-F5344CB8AC3E}">
        <p14:creationId xmlns:p14="http://schemas.microsoft.com/office/powerpoint/2010/main" val="68373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0F181AC9-58C4-4FA4-B2FA-93837D392C07}"/>
              </a:ext>
            </a:extLst>
          </p:cNvPr>
          <p:cNvSpPr/>
          <p:nvPr/>
        </p:nvSpPr>
        <p:spPr>
          <a:xfrm>
            <a:off x="463700" y="901195"/>
            <a:ext cx="3641875" cy="632637"/>
          </a:xfrm>
          <a:custGeom>
            <a:avLst/>
            <a:gdLst>
              <a:gd name="connsiteX0" fmla="*/ 2197889 w 2338197"/>
              <a:gd name="connsiteY0" fmla="*/ 0 h 632637"/>
              <a:gd name="connsiteX1" fmla="*/ 2198369 w 2338197"/>
              <a:gd name="connsiteY1" fmla="*/ 0 h 632637"/>
              <a:gd name="connsiteX2" fmla="*/ 2198369 w 2338197"/>
              <a:gd name="connsiteY2" fmla="*/ 8350 h 632637"/>
              <a:gd name="connsiteX3" fmla="*/ 0 w 2338197"/>
              <a:gd name="connsiteY3" fmla="*/ 0 h 632637"/>
              <a:gd name="connsiteX4" fmla="*/ 87666 w 2338197"/>
              <a:gd name="connsiteY4" fmla="*/ 0 h 632637"/>
              <a:gd name="connsiteX5" fmla="*/ 2087072 w 2338197"/>
              <a:gd name="connsiteY5" fmla="*/ 115036 h 632637"/>
              <a:gd name="connsiteX6" fmla="*/ 2089930 w 2338197"/>
              <a:gd name="connsiteY6" fmla="*/ 114149 h 632637"/>
              <a:gd name="connsiteX7" fmla="*/ 2131572 w 2338197"/>
              <a:gd name="connsiteY7" fmla="*/ 109951 h 632637"/>
              <a:gd name="connsiteX8" fmla="*/ 2173214 w 2338197"/>
              <a:gd name="connsiteY8" fmla="*/ 114149 h 632637"/>
              <a:gd name="connsiteX9" fmla="*/ 2196321 w 2338197"/>
              <a:gd name="connsiteY9" fmla="*/ 121322 h 632637"/>
              <a:gd name="connsiteX10" fmla="*/ 2198369 w 2338197"/>
              <a:gd name="connsiteY10" fmla="*/ 121440 h 632637"/>
              <a:gd name="connsiteX11" fmla="*/ 2198369 w 2338197"/>
              <a:gd name="connsiteY11" fmla="*/ 121957 h 632637"/>
              <a:gd name="connsiteX12" fmla="*/ 2212000 w 2338197"/>
              <a:gd name="connsiteY12" fmla="*/ 126189 h 632637"/>
              <a:gd name="connsiteX13" fmla="*/ 2338197 w 2338197"/>
              <a:gd name="connsiteY13" fmla="*/ 316576 h 632637"/>
              <a:gd name="connsiteX14" fmla="*/ 2131572 w 2338197"/>
              <a:gd name="connsiteY14" fmla="*/ 523201 h 632637"/>
              <a:gd name="connsiteX15" fmla="*/ 2089930 w 2338197"/>
              <a:gd name="connsiteY15" fmla="*/ 519003 h 632637"/>
              <a:gd name="connsiteX16" fmla="*/ 2084403 w 2338197"/>
              <a:gd name="connsiteY16" fmla="*/ 517287 h 632637"/>
              <a:gd name="connsiteX17" fmla="*/ 2874 w 2338197"/>
              <a:gd name="connsiteY17" fmla="*/ 629259 h 632637"/>
              <a:gd name="connsiteX18" fmla="*/ 53213 w 2338197"/>
              <a:gd name="connsiteY18" fmla="*/ 632637 h 632637"/>
              <a:gd name="connsiteX19" fmla="*/ 0 w 2338197"/>
              <a:gd name="connsiteY19" fmla="*/ 632637 h 63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8197" h="632637">
                <a:moveTo>
                  <a:pt x="2197889" y="0"/>
                </a:moveTo>
                <a:lnTo>
                  <a:pt x="2198369" y="0"/>
                </a:lnTo>
                <a:lnTo>
                  <a:pt x="2198369" y="8350"/>
                </a:lnTo>
                <a:close/>
                <a:moveTo>
                  <a:pt x="0" y="0"/>
                </a:moveTo>
                <a:lnTo>
                  <a:pt x="87666" y="0"/>
                </a:lnTo>
                <a:lnTo>
                  <a:pt x="2087072" y="115036"/>
                </a:lnTo>
                <a:lnTo>
                  <a:pt x="2089930" y="114149"/>
                </a:lnTo>
                <a:cubicBezTo>
                  <a:pt x="2103381" y="111397"/>
                  <a:pt x="2117308" y="109951"/>
                  <a:pt x="2131572" y="109951"/>
                </a:cubicBezTo>
                <a:cubicBezTo>
                  <a:pt x="2145837" y="109951"/>
                  <a:pt x="2159764" y="111397"/>
                  <a:pt x="2173214" y="114149"/>
                </a:cubicBezTo>
                <a:lnTo>
                  <a:pt x="2196321" y="121322"/>
                </a:lnTo>
                <a:lnTo>
                  <a:pt x="2198369" y="121440"/>
                </a:lnTo>
                <a:lnTo>
                  <a:pt x="2198369" y="121957"/>
                </a:lnTo>
                <a:lnTo>
                  <a:pt x="2212000" y="126189"/>
                </a:lnTo>
                <a:cubicBezTo>
                  <a:pt x="2286161" y="157556"/>
                  <a:pt x="2338197" y="230989"/>
                  <a:pt x="2338197" y="316576"/>
                </a:cubicBezTo>
                <a:cubicBezTo>
                  <a:pt x="2338197" y="430692"/>
                  <a:pt x="2245688" y="523201"/>
                  <a:pt x="2131572" y="523201"/>
                </a:cubicBezTo>
                <a:cubicBezTo>
                  <a:pt x="2117308" y="523201"/>
                  <a:pt x="2103381" y="521756"/>
                  <a:pt x="2089930" y="519003"/>
                </a:cubicBezTo>
                <a:lnTo>
                  <a:pt x="2084403" y="517287"/>
                </a:lnTo>
                <a:lnTo>
                  <a:pt x="2874" y="629259"/>
                </a:lnTo>
                <a:lnTo>
                  <a:pt x="53213" y="632637"/>
                </a:lnTo>
                <a:lnTo>
                  <a:pt x="0" y="632637"/>
                </a:lnTo>
                <a:close/>
              </a:path>
            </a:pathLst>
          </a:custGeom>
          <a:solidFill>
            <a:srgbClr val="99BA56"/>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nvGrpSpPr>
          <p:cNvPr id="15" name="Group 14">
            <a:extLst>
              <a:ext uri="{FF2B5EF4-FFF2-40B4-BE49-F238E27FC236}">
                <a16:creationId xmlns:a16="http://schemas.microsoft.com/office/drawing/2014/main" id="{F44BFE7B-74F2-4B68-B323-E9E30BC8E6C9}"/>
              </a:ext>
            </a:extLst>
          </p:cNvPr>
          <p:cNvGrpSpPr>
            <a:grpSpLocks noChangeAspect="1"/>
          </p:cNvGrpSpPr>
          <p:nvPr/>
        </p:nvGrpSpPr>
        <p:grpSpPr>
          <a:xfrm>
            <a:off x="3582638" y="951753"/>
            <a:ext cx="792512" cy="476928"/>
            <a:chOff x="3864387" y="4347152"/>
            <a:chExt cx="860791" cy="632845"/>
          </a:xfrm>
        </p:grpSpPr>
        <p:grpSp>
          <p:nvGrpSpPr>
            <p:cNvPr id="16" name="Group 15">
              <a:extLst>
                <a:ext uri="{FF2B5EF4-FFF2-40B4-BE49-F238E27FC236}">
                  <a16:creationId xmlns:a16="http://schemas.microsoft.com/office/drawing/2014/main" id="{0E0769FC-93BD-4ADA-B4C2-F92F427D4E62}"/>
                </a:ext>
              </a:extLst>
            </p:cNvPr>
            <p:cNvGrpSpPr>
              <a:grpSpLocks noChangeAspect="1"/>
            </p:cNvGrpSpPr>
            <p:nvPr/>
          </p:nvGrpSpPr>
          <p:grpSpPr>
            <a:xfrm>
              <a:off x="3864387" y="4409201"/>
              <a:ext cx="576936" cy="570796"/>
              <a:chOff x="3864386" y="4409200"/>
              <a:chExt cx="1573221" cy="1556477"/>
            </a:xfrm>
          </p:grpSpPr>
          <p:grpSp>
            <p:nvGrpSpPr>
              <p:cNvPr id="21" name="Group 20">
                <a:extLst>
                  <a:ext uri="{FF2B5EF4-FFF2-40B4-BE49-F238E27FC236}">
                    <a16:creationId xmlns:a16="http://schemas.microsoft.com/office/drawing/2014/main" id="{40AF7D5C-50BE-4025-9F11-E7B86E7B2FAE}"/>
                  </a:ext>
                </a:extLst>
              </p:cNvPr>
              <p:cNvGrpSpPr/>
              <p:nvPr/>
            </p:nvGrpSpPr>
            <p:grpSpPr>
              <a:xfrm>
                <a:off x="3864386" y="4409200"/>
                <a:ext cx="1573221" cy="1556477"/>
                <a:chOff x="3864386" y="4409200"/>
                <a:chExt cx="1573221" cy="1556477"/>
              </a:xfrm>
            </p:grpSpPr>
            <p:grpSp>
              <p:nvGrpSpPr>
                <p:cNvPr id="26" name="Group 25">
                  <a:extLst>
                    <a:ext uri="{FF2B5EF4-FFF2-40B4-BE49-F238E27FC236}">
                      <a16:creationId xmlns:a16="http://schemas.microsoft.com/office/drawing/2014/main" id="{61F42E20-AA3B-4143-9204-5E3E90BB9430}"/>
                    </a:ext>
                  </a:extLst>
                </p:cNvPr>
                <p:cNvGrpSpPr>
                  <a:grpSpLocks noChangeAspect="1"/>
                </p:cNvGrpSpPr>
                <p:nvPr/>
              </p:nvGrpSpPr>
              <p:grpSpPr>
                <a:xfrm>
                  <a:off x="3864386" y="4409200"/>
                  <a:ext cx="1573221" cy="1556477"/>
                  <a:chOff x="3864387" y="4409201"/>
                  <a:chExt cx="1021526" cy="1010654"/>
                </a:xfrm>
              </p:grpSpPr>
              <p:sp>
                <p:nvSpPr>
                  <p:cNvPr id="32" name="Oval 31">
                    <a:extLst>
                      <a:ext uri="{FF2B5EF4-FFF2-40B4-BE49-F238E27FC236}">
                        <a16:creationId xmlns:a16="http://schemas.microsoft.com/office/drawing/2014/main" id="{8E8EAA42-122F-4731-98D7-1F35A1EE89AA}"/>
                      </a:ext>
                    </a:extLst>
                  </p:cNvPr>
                  <p:cNvSpPr/>
                  <p:nvPr/>
                </p:nvSpPr>
                <p:spPr>
                  <a:xfrm>
                    <a:off x="3864387" y="4409202"/>
                    <a:ext cx="1021526" cy="1010653"/>
                  </a:xfrm>
                  <a:prstGeom prst="ellipse">
                    <a:avLst/>
                  </a:prstGeom>
                  <a:solidFill>
                    <a:srgbClr val="D943C7"/>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8BF10CF1-B8FA-4CD9-BF40-4AA363845B60}"/>
                      </a:ext>
                    </a:extLst>
                  </p:cNvPr>
                  <p:cNvSpPr/>
                  <p:nvPr/>
                </p:nvSpPr>
                <p:spPr>
                  <a:xfrm>
                    <a:off x="4367971" y="4409201"/>
                    <a:ext cx="510763" cy="1010654"/>
                  </a:xfrm>
                  <a:custGeom>
                    <a:avLst/>
                    <a:gdLst>
                      <a:gd name="connsiteX0" fmla="*/ 0 w 510763"/>
                      <a:gd name="connsiteY0" fmla="*/ 0 h 1010654"/>
                      <a:gd name="connsiteX1" fmla="*/ 510763 w 510763"/>
                      <a:gd name="connsiteY1" fmla="*/ 505327 h 1010654"/>
                      <a:gd name="connsiteX2" fmla="*/ 0 w 510763"/>
                      <a:gd name="connsiteY2" fmla="*/ 1010654 h 1010654"/>
                    </a:gdLst>
                    <a:ahLst/>
                    <a:cxnLst>
                      <a:cxn ang="0">
                        <a:pos x="connsiteX0" y="connsiteY0"/>
                      </a:cxn>
                      <a:cxn ang="0">
                        <a:pos x="connsiteX1" y="connsiteY1"/>
                      </a:cxn>
                      <a:cxn ang="0">
                        <a:pos x="connsiteX2" y="connsiteY2"/>
                      </a:cxn>
                    </a:cxnLst>
                    <a:rect l="l" t="t" r="r" b="b"/>
                    <a:pathLst>
                      <a:path w="510763" h="1010654">
                        <a:moveTo>
                          <a:pt x="0" y="0"/>
                        </a:moveTo>
                        <a:cubicBezTo>
                          <a:pt x="282087" y="0"/>
                          <a:pt x="510763" y="226243"/>
                          <a:pt x="510763" y="505327"/>
                        </a:cubicBezTo>
                        <a:cubicBezTo>
                          <a:pt x="510763" y="784411"/>
                          <a:pt x="282087" y="1010654"/>
                          <a:pt x="0" y="1010654"/>
                        </a:cubicBezTo>
                        <a:close/>
                      </a:path>
                    </a:pathLst>
                  </a:cu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27" name="Oval 26">
                  <a:extLst>
                    <a:ext uri="{FF2B5EF4-FFF2-40B4-BE49-F238E27FC236}">
                      <a16:creationId xmlns:a16="http://schemas.microsoft.com/office/drawing/2014/main" id="{351E807C-774B-4A17-BA00-73DB8E8A047E}"/>
                    </a:ext>
                  </a:extLst>
                </p:cNvPr>
                <p:cNvSpPr>
                  <a:spLocks noChangeAspect="1"/>
                </p:cNvSpPr>
                <p:nvPr/>
              </p:nvSpPr>
              <p:spPr>
                <a:xfrm>
                  <a:off x="4074696" y="4623523"/>
                  <a:ext cx="1144138" cy="111955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A92496CC-5AEB-4B0E-84C8-649132EB58EE}"/>
                    </a:ext>
                  </a:extLst>
                </p:cNvPr>
                <p:cNvGrpSpPr/>
                <p:nvPr/>
              </p:nvGrpSpPr>
              <p:grpSpPr>
                <a:xfrm>
                  <a:off x="4203058" y="4730237"/>
                  <a:ext cx="903481" cy="884502"/>
                  <a:chOff x="5218855" y="2657920"/>
                  <a:chExt cx="661904" cy="646754"/>
                </a:xfrm>
              </p:grpSpPr>
              <p:sp>
                <p:nvSpPr>
                  <p:cNvPr id="30" name="Oval 29">
                    <a:extLst>
                      <a:ext uri="{FF2B5EF4-FFF2-40B4-BE49-F238E27FC236}">
                        <a16:creationId xmlns:a16="http://schemas.microsoft.com/office/drawing/2014/main" id="{F37C193E-B534-40D4-80A8-1C495373F0C6}"/>
                      </a:ext>
                    </a:extLst>
                  </p:cNvPr>
                  <p:cNvSpPr>
                    <a:spLocks/>
                  </p:cNvSpPr>
                  <p:nvPr/>
                </p:nvSpPr>
                <p:spPr>
                  <a:xfrm>
                    <a:off x="5218855" y="2657921"/>
                    <a:ext cx="660956" cy="646753"/>
                  </a:xfrm>
                  <a:prstGeom prst="ellipse">
                    <a:avLst/>
                  </a:prstGeom>
                  <a:solidFill>
                    <a:srgbClr val="4789C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58F356DF-3193-4F3E-9045-DC8A039D3D1C}"/>
                      </a:ext>
                    </a:extLst>
                  </p:cNvPr>
                  <p:cNvSpPr>
                    <a:spLocks/>
                  </p:cNvSpPr>
                  <p:nvPr/>
                </p:nvSpPr>
                <p:spPr>
                  <a:xfrm>
                    <a:off x="5549333" y="2657920"/>
                    <a:ext cx="331426" cy="646754"/>
                  </a:xfrm>
                  <a:custGeom>
                    <a:avLst/>
                    <a:gdLst>
                      <a:gd name="connsiteX0" fmla="*/ 948 w 331426"/>
                      <a:gd name="connsiteY0" fmla="*/ 0 h 646754"/>
                      <a:gd name="connsiteX1" fmla="*/ 331426 w 331426"/>
                      <a:gd name="connsiteY1" fmla="*/ 323377 h 646754"/>
                      <a:gd name="connsiteX2" fmla="*/ 948 w 331426"/>
                      <a:gd name="connsiteY2" fmla="*/ 646754 h 646754"/>
                      <a:gd name="connsiteX3" fmla="*/ 0 w 331426"/>
                      <a:gd name="connsiteY3" fmla="*/ 646661 h 646754"/>
                      <a:gd name="connsiteX4" fmla="*/ 0 w 331426"/>
                      <a:gd name="connsiteY4" fmla="*/ 94 h 64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6" h="646754">
                        <a:moveTo>
                          <a:pt x="948" y="0"/>
                        </a:moveTo>
                        <a:cubicBezTo>
                          <a:pt x="183466" y="0"/>
                          <a:pt x="331426" y="144781"/>
                          <a:pt x="331426" y="323377"/>
                        </a:cubicBezTo>
                        <a:cubicBezTo>
                          <a:pt x="331426" y="501973"/>
                          <a:pt x="183466" y="646754"/>
                          <a:pt x="948" y="646754"/>
                        </a:cubicBezTo>
                        <a:lnTo>
                          <a:pt x="0" y="646661"/>
                        </a:lnTo>
                        <a:lnTo>
                          <a:pt x="0" y="94"/>
                        </a:lnTo>
                        <a:close/>
                      </a:path>
                    </a:pathLst>
                  </a:custGeom>
                  <a:solidFill>
                    <a:srgbClr val="99BA56"/>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29" name="Oval 28">
                  <a:extLst>
                    <a:ext uri="{FF2B5EF4-FFF2-40B4-BE49-F238E27FC236}">
                      <a16:creationId xmlns:a16="http://schemas.microsoft.com/office/drawing/2014/main" id="{EA3A050D-4252-462D-A61B-083640AADCD3}"/>
                    </a:ext>
                  </a:extLst>
                </p:cNvPr>
                <p:cNvSpPr>
                  <a:spLocks noChangeAspect="1"/>
                </p:cNvSpPr>
                <p:nvPr/>
              </p:nvSpPr>
              <p:spPr>
                <a:xfrm>
                  <a:off x="4340535" y="4860104"/>
                  <a:ext cx="601575" cy="58864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BCA77540-46AA-4486-BEB9-09B0D9CA8C62}"/>
                  </a:ext>
                </a:extLst>
              </p:cNvPr>
              <p:cNvGrpSpPr/>
              <p:nvPr/>
            </p:nvGrpSpPr>
            <p:grpSpPr>
              <a:xfrm>
                <a:off x="4428524" y="4925130"/>
                <a:ext cx="431128" cy="432100"/>
                <a:chOff x="6371624" y="5058480"/>
                <a:chExt cx="431128" cy="432100"/>
              </a:xfrm>
            </p:grpSpPr>
            <p:sp>
              <p:nvSpPr>
                <p:cNvPr id="23" name="Oval 22">
                  <a:extLst>
                    <a:ext uri="{FF2B5EF4-FFF2-40B4-BE49-F238E27FC236}">
                      <a16:creationId xmlns:a16="http://schemas.microsoft.com/office/drawing/2014/main" id="{79E8D101-9ED4-40B8-A33F-242C7F4B06C4}"/>
                    </a:ext>
                  </a:extLst>
                </p:cNvPr>
                <p:cNvSpPr>
                  <a:spLocks noChangeAspect="1"/>
                </p:cNvSpPr>
                <p:nvPr/>
              </p:nvSpPr>
              <p:spPr>
                <a:xfrm>
                  <a:off x="6384422" y="5059326"/>
                  <a:ext cx="418330" cy="431254"/>
                </a:xfrm>
                <a:prstGeom prst="ellipse">
                  <a:avLst/>
                </a:prstGeom>
                <a:solidFill>
                  <a:schemeClr val="accent6">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057F8C4C-DA49-4DA6-8C38-5D6CD01B8E40}"/>
                    </a:ext>
                  </a:extLst>
                </p:cNvPr>
                <p:cNvSpPr>
                  <a:spLocks noChangeAspect="1"/>
                </p:cNvSpPr>
                <p:nvPr/>
              </p:nvSpPr>
              <p:spPr>
                <a:xfrm>
                  <a:off x="6371624" y="5058480"/>
                  <a:ext cx="418330" cy="428550"/>
                </a:xfrm>
                <a:custGeom>
                  <a:avLst/>
                  <a:gdLst>
                    <a:gd name="connsiteX0" fmla="*/ 11764 w 418330"/>
                    <a:gd name="connsiteY0" fmla="*/ 145863 h 428550"/>
                    <a:gd name="connsiteX1" fmla="*/ 11764 w 418330"/>
                    <a:gd name="connsiteY1" fmla="*/ 282687 h 428550"/>
                    <a:gd name="connsiteX2" fmla="*/ 4250 w 418330"/>
                    <a:gd name="connsiteY2" fmla="*/ 257732 h 428550"/>
                    <a:gd name="connsiteX3" fmla="*/ 0 w 418330"/>
                    <a:gd name="connsiteY3" fmla="*/ 214275 h 428550"/>
                    <a:gd name="connsiteX4" fmla="*/ 4250 w 418330"/>
                    <a:gd name="connsiteY4" fmla="*/ 170819 h 428550"/>
                    <a:gd name="connsiteX5" fmla="*/ 215661 w 418330"/>
                    <a:gd name="connsiteY5" fmla="*/ 0 h 428550"/>
                    <a:gd name="connsiteX6" fmla="*/ 290582 w 418330"/>
                    <a:gd name="connsiteY6" fmla="*/ 15593 h 428550"/>
                    <a:gd name="connsiteX7" fmla="*/ 418330 w 418330"/>
                    <a:gd name="connsiteY7" fmla="*/ 214275 h 428550"/>
                    <a:gd name="connsiteX8" fmla="*/ 290582 w 418330"/>
                    <a:gd name="connsiteY8" fmla="*/ 412957 h 428550"/>
                    <a:gd name="connsiteX9" fmla="*/ 215661 w 418330"/>
                    <a:gd name="connsiteY9" fmla="*/ 428550 h 42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330" h="428550">
                      <a:moveTo>
                        <a:pt x="11764" y="145863"/>
                      </a:moveTo>
                      <a:lnTo>
                        <a:pt x="11764" y="282687"/>
                      </a:lnTo>
                      <a:lnTo>
                        <a:pt x="4250" y="257732"/>
                      </a:lnTo>
                      <a:cubicBezTo>
                        <a:pt x="1463" y="243695"/>
                        <a:pt x="0" y="229161"/>
                        <a:pt x="0" y="214275"/>
                      </a:cubicBezTo>
                      <a:cubicBezTo>
                        <a:pt x="0" y="199389"/>
                        <a:pt x="1463" y="184855"/>
                        <a:pt x="4250" y="170819"/>
                      </a:cubicBezTo>
                      <a:close/>
                      <a:moveTo>
                        <a:pt x="215661" y="0"/>
                      </a:moveTo>
                      <a:lnTo>
                        <a:pt x="290582" y="15593"/>
                      </a:lnTo>
                      <a:cubicBezTo>
                        <a:pt x="365654" y="48327"/>
                        <a:pt x="418330" y="124959"/>
                        <a:pt x="418330" y="214275"/>
                      </a:cubicBezTo>
                      <a:cubicBezTo>
                        <a:pt x="418330" y="303591"/>
                        <a:pt x="365654" y="380223"/>
                        <a:pt x="290582" y="412957"/>
                      </a:cubicBezTo>
                      <a:lnTo>
                        <a:pt x="215661" y="428550"/>
                      </a:lnTo>
                      <a:close/>
                    </a:path>
                  </a:pathLst>
                </a:custGeom>
                <a:solidFill>
                  <a:srgbClr val="13ACF9"/>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25" name="Oval 24">
                  <a:extLst>
                    <a:ext uri="{FF2B5EF4-FFF2-40B4-BE49-F238E27FC236}">
                      <a16:creationId xmlns:a16="http://schemas.microsoft.com/office/drawing/2014/main" id="{85D62493-81DC-4440-A6C6-C6E0A8D97229}"/>
                    </a:ext>
                  </a:extLst>
                </p:cNvPr>
                <p:cNvSpPr/>
                <p:nvPr/>
              </p:nvSpPr>
              <p:spPr>
                <a:xfrm>
                  <a:off x="6471564" y="5147057"/>
                  <a:ext cx="248650" cy="2563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17" name="Group 16">
              <a:extLst>
                <a:ext uri="{FF2B5EF4-FFF2-40B4-BE49-F238E27FC236}">
                  <a16:creationId xmlns:a16="http://schemas.microsoft.com/office/drawing/2014/main" id="{C27D9570-A23D-4E27-8D17-71C28F670E6A}"/>
                </a:ext>
              </a:extLst>
            </p:cNvPr>
            <p:cNvGrpSpPr>
              <a:grpSpLocks noChangeAspect="1"/>
            </p:cNvGrpSpPr>
            <p:nvPr/>
          </p:nvGrpSpPr>
          <p:grpSpPr>
            <a:xfrm>
              <a:off x="4104600" y="4347152"/>
              <a:ext cx="620578" cy="179782"/>
              <a:chOff x="5384269" y="3823459"/>
              <a:chExt cx="2676056" cy="775255"/>
            </a:xfrm>
          </p:grpSpPr>
          <p:sp>
            <p:nvSpPr>
              <p:cNvPr id="18" name="Rectangle 17">
                <a:extLst>
                  <a:ext uri="{FF2B5EF4-FFF2-40B4-BE49-F238E27FC236}">
                    <a16:creationId xmlns:a16="http://schemas.microsoft.com/office/drawing/2014/main" id="{4DBB7F26-B955-4AC5-885F-19AD3C4D0FAF}"/>
                  </a:ext>
                </a:extLst>
              </p:cNvPr>
              <p:cNvSpPr/>
              <p:nvPr/>
            </p:nvSpPr>
            <p:spPr>
              <a:xfrm rot="19601381">
                <a:off x="5384269" y="4529661"/>
                <a:ext cx="2676056" cy="69053"/>
              </a:xfrm>
              <a:prstGeom prst="rect">
                <a:avLst/>
              </a:prstGeom>
              <a:solidFill>
                <a:srgbClr val="00B05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Arrow: Notched Right 18">
                <a:extLst>
                  <a:ext uri="{FF2B5EF4-FFF2-40B4-BE49-F238E27FC236}">
                    <a16:creationId xmlns:a16="http://schemas.microsoft.com/office/drawing/2014/main" id="{25AB7DE3-E65C-4C7C-9B25-24A293676656}"/>
                  </a:ext>
                </a:extLst>
              </p:cNvPr>
              <p:cNvSpPr/>
              <p:nvPr/>
            </p:nvSpPr>
            <p:spPr>
              <a:xfrm rot="8846313">
                <a:off x="6944016" y="3960055"/>
                <a:ext cx="71378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Arrow: Notched Right 19">
                <a:extLst>
                  <a:ext uri="{FF2B5EF4-FFF2-40B4-BE49-F238E27FC236}">
                    <a16:creationId xmlns:a16="http://schemas.microsoft.com/office/drawing/2014/main" id="{1D5EE3F3-EFC9-4232-A6B9-866BB6505E7A}"/>
                  </a:ext>
                </a:extLst>
              </p:cNvPr>
              <p:cNvSpPr/>
              <p:nvPr/>
            </p:nvSpPr>
            <p:spPr>
              <a:xfrm rot="8846313">
                <a:off x="7214896" y="3823459"/>
                <a:ext cx="59553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40" name="TextBox 39">
            <a:extLst>
              <a:ext uri="{FF2B5EF4-FFF2-40B4-BE49-F238E27FC236}">
                <a16:creationId xmlns:a16="http://schemas.microsoft.com/office/drawing/2014/main" id="{F3BB97B8-582A-4CEF-A5DE-7B66A8509367}"/>
              </a:ext>
            </a:extLst>
          </p:cNvPr>
          <p:cNvSpPr txBox="1"/>
          <p:nvPr/>
        </p:nvSpPr>
        <p:spPr>
          <a:xfrm>
            <a:off x="463699" y="1756518"/>
            <a:ext cx="3664836" cy="1015663"/>
          </a:xfrm>
          <a:prstGeom prst="rect">
            <a:avLst/>
          </a:prstGeom>
          <a:noFill/>
          <a:ln>
            <a:solidFill>
              <a:srgbClr val="99BA56"/>
            </a:solidFill>
          </a:ln>
        </p:spPr>
        <p:txBody>
          <a:bodyPr wrap="square" rtlCol="0">
            <a:spAutoFit/>
          </a:bodyPr>
          <a:lstStyle/>
          <a:p>
            <a:r>
              <a:rPr lang="en-GB" sz="1000" dirty="0">
                <a:solidFill>
                  <a:srgbClr val="99BA56"/>
                </a:solidFill>
              </a:rPr>
              <a:t>Year 1</a:t>
            </a:r>
          </a:p>
          <a:p>
            <a:pPr marL="285750" indent="-285750">
              <a:buClr>
                <a:srgbClr val="99BA56"/>
              </a:buClr>
              <a:buFont typeface="Arial" panose="020B0604020202020204" pitchFamily="34" charset="0"/>
              <a:buChar char="•"/>
            </a:pPr>
            <a:r>
              <a:rPr lang="en-GB" sz="1000" dirty="0"/>
              <a:t>Launch of Multifaith &amp; All Women’s EEAST staff networks</a:t>
            </a:r>
          </a:p>
          <a:p>
            <a:pPr marL="285750" indent="-285750">
              <a:buClr>
                <a:srgbClr val="99BA56"/>
              </a:buClr>
              <a:buFont typeface="Arial" panose="020B0604020202020204" pitchFamily="34" charset="0"/>
              <a:buChar char="•"/>
            </a:pPr>
            <a:r>
              <a:rPr lang="en-GB" sz="1000" dirty="0"/>
              <a:t>Improved Reasonable Adjustment / Redeployment process</a:t>
            </a:r>
          </a:p>
          <a:p>
            <a:pPr marL="285750" indent="-285750">
              <a:buClr>
                <a:srgbClr val="99BA56"/>
              </a:buClr>
              <a:buFont typeface="Arial" panose="020B0604020202020204" pitchFamily="34" charset="0"/>
              <a:buChar char="•"/>
            </a:pPr>
            <a:r>
              <a:rPr lang="en-GB" sz="1000" dirty="0"/>
              <a:t>Values &amp; Cultural awareness training for all staff</a:t>
            </a:r>
          </a:p>
          <a:p>
            <a:pPr marL="285750" indent="-285750">
              <a:buClr>
                <a:srgbClr val="99BA56"/>
              </a:buClr>
              <a:buFont typeface="Arial" panose="020B0604020202020204" pitchFamily="34" charset="0"/>
              <a:buChar char="•"/>
            </a:pPr>
            <a:r>
              <a:rPr lang="en-GB" sz="1000" dirty="0"/>
              <a:t>ED&amp;I recruitment resource appointed</a:t>
            </a:r>
          </a:p>
          <a:p>
            <a:pPr marL="285750" indent="-285750">
              <a:buClr>
                <a:srgbClr val="99BA56"/>
              </a:buClr>
              <a:buFont typeface="Arial" panose="020B0604020202020204" pitchFamily="34" charset="0"/>
              <a:buChar char="•"/>
            </a:pPr>
            <a:r>
              <a:rPr lang="en-GB" sz="1000" dirty="0"/>
              <a:t>Cultural Ambassadors</a:t>
            </a:r>
          </a:p>
        </p:txBody>
      </p:sp>
      <p:sp>
        <p:nvSpPr>
          <p:cNvPr id="46" name="TextBox 45">
            <a:extLst>
              <a:ext uri="{FF2B5EF4-FFF2-40B4-BE49-F238E27FC236}">
                <a16:creationId xmlns:a16="http://schemas.microsoft.com/office/drawing/2014/main" id="{31ED1376-CD7A-489D-9982-23FFB2100170}"/>
              </a:ext>
            </a:extLst>
          </p:cNvPr>
          <p:cNvSpPr txBox="1"/>
          <p:nvPr/>
        </p:nvSpPr>
        <p:spPr>
          <a:xfrm>
            <a:off x="463700" y="1009033"/>
            <a:ext cx="4376736" cy="369332"/>
          </a:xfrm>
          <a:prstGeom prst="rect">
            <a:avLst/>
          </a:prstGeom>
          <a:noFill/>
        </p:spPr>
        <p:txBody>
          <a:bodyPr wrap="square">
            <a:spAutoFit/>
          </a:bodyPr>
          <a:lstStyle/>
          <a:p>
            <a:r>
              <a:rPr lang="en-GB" sz="1800" kern="1200" dirty="0">
                <a:solidFill>
                  <a:schemeClr val="bg1"/>
                </a:solidFill>
              </a:rPr>
              <a:t>Equality, Diversity &amp; inclusion</a:t>
            </a:r>
            <a:endParaRPr lang="en-GB" dirty="0">
              <a:solidFill>
                <a:schemeClr val="bg1"/>
              </a:solidFill>
            </a:endParaRPr>
          </a:p>
        </p:txBody>
      </p:sp>
      <p:sp>
        <p:nvSpPr>
          <p:cNvPr id="47" name="TextBox 46">
            <a:extLst>
              <a:ext uri="{FF2B5EF4-FFF2-40B4-BE49-F238E27FC236}">
                <a16:creationId xmlns:a16="http://schemas.microsoft.com/office/drawing/2014/main" id="{18D329EA-4E16-4D8A-B79C-966034FD60B2}"/>
              </a:ext>
            </a:extLst>
          </p:cNvPr>
          <p:cNvSpPr txBox="1"/>
          <p:nvPr/>
        </p:nvSpPr>
        <p:spPr>
          <a:xfrm>
            <a:off x="452219" y="4668731"/>
            <a:ext cx="2736647" cy="276999"/>
          </a:xfrm>
          <a:prstGeom prst="rect">
            <a:avLst/>
          </a:prstGeom>
          <a:noFill/>
        </p:spPr>
        <p:txBody>
          <a:bodyPr wrap="none" rtlCol="0">
            <a:spAutoFit/>
          </a:bodyPr>
          <a:lstStyle/>
          <a:p>
            <a:r>
              <a:rPr lang="en-GB" sz="1200" dirty="0">
                <a:solidFill>
                  <a:srgbClr val="99BA56"/>
                </a:solidFill>
              </a:rPr>
              <a:t>We will know that we have it right when:</a:t>
            </a:r>
          </a:p>
        </p:txBody>
      </p:sp>
      <p:grpSp>
        <p:nvGrpSpPr>
          <p:cNvPr id="86" name="Group 85">
            <a:extLst>
              <a:ext uri="{FF2B5EF4-FFF2-40B4-BE49-F238E27FC236}">
                <a16:creationId xmlns:a16="http://schemas.microsoft.com/office/drawing/2014/main" id="{FA1A55B1-52B4-436B-BA53-5354F39FBDDC}"/>
              </a:ext>
            </a:extLst>
          </p:cNvPr>
          <p:cNvGrpSpPr>
            <a:grpSpLocks noChangeAspect="1"/>
          </p:cNvGrpSpPr>
          <p:nvPr/>
        </p:nvGrpSpPr>
        <p:grpSpPr>
          <a:xfrm>
            <a:off x="467232" y="5065883"/>
            <a:ext cx="625991" cy="458058"/>
            <a:chOff x="4581049" y="4028850"/>
            <a:chExt cx="2486486" cy="1819440"/>
          </a:xfrm>
        </p:grpSpPr>
        <mc:AlternateContent xmlns:mc="http://schemas.openxmlformats.org/markup-compatibility/2006" xmlns:p14="http://schemas.microsoft.com/office/powerpoint/2010/main">
          <mc:Choice Requires="p14">
            <p:contentPart p14:bwMode="auto" r:id="rId3">
              <p14:nvContentPartPr>
                <p14:cNvPr id="55" name="Ink 54">
                  <a:extLst>
                    <a:ext uri="{FF2B5EF4-FFF2-40B4-BE49-F238E27FC236}">
                      <a16:creationId xmlns:a16="http://schemas.microsoft.com/office/drawing/2014/main" id="{803B5309-19E7-4E89-B008-3A689871D45F}"/>
                    </a:ext>
                  </a:extLst>
                </p14:cNvPr>
                <p14:cNvContentPartPr/>
                <p14:nvPr/>
              </p14:nvContentPartPr>
              <p14:xfrm>
                <a:off x="6886455" y="4028850"/>
                <a:ext cx="360" cy="360"/>
              </p14:xfrm>
            </p:contentPart>
          </mc:Choice>
          <mc:Fallback xmlns="">
            <p:pic>
              <p:nvPicPr>
                <p:cNvPr id="55" name="Ink 54">
                  <a:extLst>
                    <a:ext uri="{FF2B5EF4-FFF2-40B4-BE49-F238E27FC236}">
                      <a16:creationId xmlns:a16="http://schemas.microsoft.com/office/drawing/2014/main" id="{803B5309-19E7-4E89-B008-3A689871D45F}"/>
                    </a:ext>
                  </a:extLst>
                </p:cNvPr>
                <p:cNvPicPr/>
                <p:nvPr/>
              </p:nvPicPr>
              <p:blipFill>
                <a:blip r:embed="rId6"/>
                <a:stretch>
                  <a:fillRect/>
                </a:stretch>
              </p:blipFill>
              <p:spPr>
                <a:xfrm>
                  <a:off x="6877455" y="40198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6" name="Ink 55">
                  <a:extLst>
                    <a:ext uri="{FF2B5EF4-FFF2-40B4-BE49-F238E27FC236}">
                      <a16:creationId xmlns:a16="http://schemas.microsoft.com/office/drawing/2014/main" id="{206652D1-DEAA-46EF-AC6D-E54A0776FBBF}"/>
                    </a:ext>
                  </a:extLst>
                </p14:cNvPr>
                <p14:cNvContentPartPr/>
                <p14:nvPr/>
              </p14:nvContentPartPr>
              <p14:xfrm>
                <a:off x="7067175" y="5847930"/>
                <a:ext cx="360" cy="360"/>
              </p14:xfrm>
            </p:contentPart>
          </mc:Choice>
          <mc:Fallback xmlns="">
            <p:pic>
              <p:nvPicPr>
                <p:cNvPr id="56" name="Ink 55">
                  <a:extLst>
                    <a:ext uri="{FF2B5EF4-FFF2-40B4-BE49-F238E27FC236}">
                      <a16:creationId xmlns:a16="http://schemas.microsoft.com/office/drawing/2014/main" id="{206652D1-DEAA-46EF-AC6D-E54A0776FBBF}"/>
                    </a:ext>
                  </a:extLst>
                </p:cNvPr>
                <p:cNvPicPr/>
                <p:nvPr/>
              </p:nvPicPr>
              <p:blipFill>
                <a:blip r:embed="rId6"/>
                <a:stretch>
                  <a:fillRect/>
                </a:stretch>
              </p:blipFill>
              <p:spPr>
                <a:xfrm>
                  <a:off x="7058175" y="5838930"/>
                  <a:ext cx="18000" cy="18000"/>
                </a:xfrm>
                <a:prstGeom prst="rect">
                  <a:avLst/>
                </a:prstGeom>
              </p:spPr>
            </p:pic>
          </mc:Fallback>
        </mc:AlternateContent>
        <p:pic>
          <p:nvPicPr>
            <p:cNvPr id="58" name="Picture 57" descr="A close-up of a yellow truck&#10;&#10;Description automatically generated with medium confidence">
              <a:extLst>
                <a:ext uri="{FF2B5EF4-FFF2-40B4-BE49-F238E27FC236}">
                  <a16:creationId xmlns:a16="http://schemas.microsoft.com/office/drawing/2014/main" id="{948797EF-7ED5-49E3-B3F1-09C77C25D065}"/>
                </a:ext>
              </a:extLst>
            </p:cNvPr>
            <p:cNvPicPr>
              <a:picLocks noChangeAspect="1"/>
            </p:cNvPicPr>
            <p:nvPr/>
          </p:nvPicPr>
          <p:blipFill>
            <a:blip r:embed="rId8"/>
            <a:stretch>
              <a:fillRect/>
            </a:stretch>
          </p:blipFill>
          <p:spPr>
            <a:xfrm>
              <a:off x="4581049" y="4343937"/>
              <a:ext cx="2265049" cy="1503993"/>
            </a:xfrm>
            <a:prstGeom prst="rect">
              <a:avLst/>
            </a:prstGeom>
          </p:spPr>
        </p:pic>
        <p:grpSp>
          <p:nvGrpSpPr>
            <p:cNvPr id="80" name="Group 79">
              <a:extLst>
                <a:ext uri="{FF2B5EF4-FFF2-40B4-BE49-F238E27FC236}">
                  <a16:creationId xmlns:a16="http://schemas.microsoft.com/office/drawing/2014/main" id="{927B4D73-CF94-4BF1-B3DF-107ADB4A2F6A}"/>
                </a:ext>
              </a:extLst>
            </p:cNvPr>
            <p:cNvGrpSpPr>
              <a:grpSpLocks noChangeAspect="1"/>
            </p:cNvGrpSpPr>
            <p:nvPr/>
          </p:nvGrpSpPr>
          <p:grpSpPr>
            <a:xfrm>
              <a:off x="5073808" y="4674385"/>
              <a:ext cx="194654" cy="173703"/>
              <a:chOff x="5060527" y="3553212"/>
              <a:chExt cx="194654" cy="173703"/>
            </a:xfrm>
          </p:grpSpPr>
          <p:sp>
            <p:nvSpPr>
              <p:cNvPr id="64" name="Oval 63">
                <a:extLst>
                  <a:ext uri="{FF2B5EF4-FFF2-40B4-BE49-F238E27FC236}">
                    <a16:creationId xmlns:a16="http://schemas.microsoft.com/office/drawing/2014/main" id="{88F95F97-72E9-456C-92E9-ECB30899F701}"/>
                  </a:ext>
                </a:extLst>
              </p:cNvPr>
              <p:cNvSpPr/>
              <p:nvPr/>
            </p:nvSpPr>
            <p:spPr>
              <a:xfrm rot="19857511" flipH="1">
                <a:off x="5060527" y="3553212"/>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E454576-07CF-4455-B458-C32D3719FE3E}"/>
                  </a:ext>
                </a:extLst>
              </p:cNvPr>
              <p:cNvSpPr>
                <a:spLocks noChangeAspect="1"/>
              </p:cNvSpPr>
              <p:nvPr/>
            </p:nvSpPr>
            <p:spPr>
              <a:xfrm rot="19857511" flipH="1">
                <a:off x="5089054" y="3578668"/>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1B66854E-B533-4C43-9D38-4FF26705224C}"/>
                  </a:ext>
                </a:extLst>
              </p:cNvPr>
              <p:cNvSpPr>
                <a:spLocks noChangeAspect="1"/>
              </p:cNvSpPr>
              <p:nvPr/>
            </p:nvSpPr>
            <p:spPr>
              <a:xfrm rot="19857511" flipH="1">
                <a:off x="5124158" y="3622970"/>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id="{D0EFE0B1-8556-4F04-B2BC-03B344182218}"/>
                </a:ext>
              </a:extLst>
            </p:cNvPr>
            <p:cNvGrpSpPr>
              <a:grpSpLocks noChangeAspect="1"/>
            </p:cNvGrpSpPr>
            <p:nvPr/>
          </p:nvGrpSpPr>
          <p:grpSpPr>
            <a:xfrm>
              <a:off x="5324810" y="4656663"/>
              <a:ext cx="194654" cy="173703"/>
              <a:chOff x="5596385" y="3499131"/>
              <a:chExt cx="194654" cy="173703"/>
            </a:xfrm>
          </p:grpSpPr>
          <p:sp>
            <p:nvSpPr>
              <p:cNvPr id="77" name="Oval 76">
                <a:extLst>
                  <a:ext uri="{FF2B5EF4-FFF2-40B4-BE49-F238E27FC236}">
                    <a16:creationId xmlns:a16="http://schemas.microsoft.com/office/drawing/2014/main" id="{F23804C4-3A92-47E0-8815-279E3EB0EF48}"/>
                  </a:ext>
                </a:extLst>
              </p:cNvPr>
              <p:cNvSpPr/>
              <p:nvPr/>
            </p:nvSpPr>
            <p:spPr>
              <a:xfrm rot="19857511" flipH="1">
                <a:off x="5596385" y="3499131"/>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A9D2626-E623-4EA0-8041-F60E5743B5E8}"/>
                  </a:ext>
                </a:extLst>
              </p:cNvPr>
              <p:cNvSpPr>
                <a:spLocks noChangeAspect="1"/>
              </p:cNvSpPr>
              <p:nvPr/>
            </p:nvSpPr>
            <p:spPr>
              <a:xfrm rot="19857511" flipH="1">
                <a:off x="5624912" y="3524587"/>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6F30C32F-BF01-4419-841A-564863E32BD1}"/>
                  </a:ext>
                </a:extLst>
              </p:cNvPr>
              <p:cNvSpPr>
                <a:spLocks noChangeAspect="1"/>
              </p:cNvSpPr>
              <p:nvPr/>
            </p:nvSpPr>
            <p:spPr>
              <a:xfrm rot="19857511" flipH="1">
                <a:off x="5645268" y="3568889"/>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5" name="Freeform: Shape 84">
              <a:extLst>
                <a:ext uri="{FF2B5EF4-FFF2-40B4-BE49-F238E27FC236}">
                  <a16:creationId xmlns:a16="http://schemas.microsoft.com/office/drawing/2014/main" id="{B4DBB627-3299-4420-AFCE-965A83445BD9}"/>
                </a:ext>
              </a:extLst>
            </p:cNvPr>
            <p:cNvSpPr>
              <a:spLocks noChangeAspect="1"/>
            </p:cNvSpPr>
            <p:nvPr/>
          </p:nvSpPr>
          <p:spPr>
            <a:xfrm rot="21071107">
              <a:off x="5130977" y="4899871"/>
              <a:ext cx="343418" cy="279418"/>
            </a:xfrm>
            <a:custGeom>
              <a:avLst/>
              <a:gdLst>
                <a:gd name="connsiteX0" fmla="*/ 24486 w 512066"/>
                <a:gd name="connsiteY0" fmla="*/ 0 h 348570"/>
                <a:gd name="connsiteX1" fmla="*/ 229511 w 512066"/>
                <a:gd name="connsiteY1" fmla="*/ 139101 h 348570"/>
                <a:gd name="connsiteX2" fmla="*/ 498642 w 512066"/>
                <a:gd name="connsiteY2" fmla="*/ 105699 h 348570"/>
                <a:gd name="connsiteX3" fmla="*/ 497469 w 512066"/>
                <a:gd name="connsiteY3" fmla="*/ 76161 h 348570"/>
                <a:gd name="connsiteX4" fmla="*/ 507857 w 512066"/>
                <a:gd name="connsiteY4" fmla="*/ 108440 h 348570"/>
                <a:gd name="connsiteX5" fmla="*/ 512066 w 512066"/>
                <a:gd name="connsiteY5" fmla="*/ 148718 h 348570"/>
                <a:gd name="connsiteX6" fmla="*/ 304885 w 512066"/>
                <a:gd name="connsiteY6" fmla="*/ 348570 h 348570"/>
                <a:gd name="connsiteX7" fmla="*/ 233649 w 512066"/>
                <a:gd name="connsiteY7" fmla="*/ 336443 h 348570"/>
                <a:gd name="connsiteX8" fmla="*/ 180091 w 512066"/>
                <a:gd name="connsiteY8" fmla="*/ 306804 h 348570"/>
                <a:gd name="connsiteX9" fmla="*/ 174329 w 512066"/>
                <a:gd name="connsiteY9" fmla="*/ 305390 h 348570"/>
                <a:gd name="connsiteX10" fmla="*/ 99205 w 512066"/>
                <a:gd name="connsiteY10" fmla="*/ 259868 h 348570"/>
                <a:gd name="connsiteX11" fmla="*/ 10470 w 512066"/>
                <a:gd name="connsiteY11" fmla="*/ 23047 h 34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066" h="348570">
                  <a:moveTo>
                    <a:pt x="24486" y="0"/>
                  </a:moveTo>
                  <a:lnTo>
                    <a:pt x="229511" y="139101"/>
                  </a:lnTo>
                  <a:lnTo>
                    <a:pt x="498642" y="105699"/>
                  </a:lnTo>
                  <a:lnTo>
                    <a:pt x="497469" y="76161"/>
                  </a:lnTo>
                  <a:lnTo>
                    <a:pt x="507857" y="108440"/>
                  </a:lnTo>
                  <a:cubicBezTo>
                    <a:pt x="510616" y="121451"/>
                    <a:pt x="512066" y="134921"/>
                    <a:pt x="512066" y="148718"/>
                  </a:cubicBezTo>
                  <a:cubicBezTo>
                    <a:pt x="512066" y="259093"/>
                    <a:pt x="419308" y="348570"/>
                    <a:pt x="304885" y="348570"/>
                  </a:cubicBezTo>
                  <a:cubicBezTo>
                    <a:pt x="279854" y="348570"/>
                    <a:pt x="255861" y="344288"/>
                    <a:pt x="233649" y="336443"/>
                  </a:cubicBezTo>
                  <a:lnTo>
                    <a:pt x="180091" y="306804"/>
                  </a:lnTo>
                  <a:lnTo>
                    <a:pt x="174329" y="305390"/>
                  </a:lnTo>
                  <a:cubicBezTo>
                    <a:pt x="148575" y="294644"/>
                    <a:pt x="123045" y="279436"/>
                    <a:pt x="99205" y="259868"/>
                  </a:cubicBezTo>
                  <a:cubicBezTo>
                    <a:pt x="15766" y="191380"/>
                    <a:pt x="-19325" y="92177"/>
                    <a:pt x="10470" y="23047"/>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93" name="TextBox 92">
            <a:extLst>
              <a:ext uri="{FF2B5EF4-FFF2-40B4-BE49-F238E27FC236}">
                <a16:creationId xmlns:a16="http://schemas.microsoft.com/office/drawing/2014/main" id="{D19D21E6-D61A-4D67-AB66-B0DC8A67919D}"/>
              </a:ext>
            </a:extLst>
          </p:cNvPr>
          <p:cNvSpPr txBox="1"/>
          <p:nvPr/>
        </p:nvSpPr>
        <p:spPr>
          <a:xfrm>
            <a:off x="4374859" y="1009033"/>
            <a:ext cx="4376736" cy="369332"/>
          </a:xfrm>
          <a:prstGeom prst="rect">
            <a:avLst/>
          </a:prstGeom>
          <a:noFill/>
        </p:spPr>
        <p:txBody>
          <a:bodyPr wrap="square">
            <a:spAutoFit/>
          </a:bodyPr>
          <a:lstStyle/>
          <a:p>
            <a:r>
              <a:rPr lang="en-GB" sz="1800" kern="1200" dirty="0">
                <a:solidFill>
                  <a:schemeClr val="bg1"/>
                </a:solidFill>
              </a:rPr>
              <a:t>Developing our People</a:t>
            </a:r>
            <a:endParaRPr lang="en-GB" dirty="0">
              <a:solidFill>
                <a:schemeClr val="bg1"/>
              </a:solidFill>
            </a:endParaRPr>
          </a:p>
        </p:txBody>
      </p:sp>
      <p:sp>
        <p:nvSpPr>
          <p:cNvPr id="129" name="TextBox 128">
            <a:extLst>
              <a:ext uri="{FF2B5EF4-FFF2-40B4-BE49-F238E27FC236}">
                <a16:creationId xmlns:a16="http://schemas.microsoft.com/office/drawing/2014/main" id="{B58D1336-82BA-480D-8E19-9D75EF7A9D68}"/>
              </a:ext>
            </a:extLst>
          </p:cNvPr>
          <p:cNvSpPr txBox="1"/>
          <p:nvPr/>
        </p:nvSpPr>
        <p:spPr>
          <a:xfrm>
            <a:off x="467232" y="3848682"/>
            <a:ext cx="3664836" cy="707886"/>
          </a:xfrm>
          <a:prstGeom prst="rect">
            <a:avLst/>
          </a:prstGeom>
          <a:noFill/>
          <a:ln>
            <a:solidFill>
              <a:srgbClr val="99BA56"/>
            </a:solidFill>
          </a:ln>
        </p:spPr>
        <p:txBody>
          <a:bodyPr wrap="square" rtlCol="0">
            <a:spAutoFit/>
          </a:bodyPr>
          <a:lstStyle/>
          <a:p>
            <a:r>
              <a:rPr lang="en-GB" sz="1000" dirty="0">
                <a:solidFill>
                  <a:srgbClr val="99BA56"/>
                </a:solidFill>
              </a:rPr>
              <a:t>Year 3</a:t>
            </a:r>
          </a:p>
          <a:p>
            <a:pPr marL="285750" indent="-285750">
              <a:buClr>
                <a:srgbClr val="99BA56"/>
              </a:buClr>
              <a:buFont typeface="Arial" panose="020B0604020202020204" pitchFamily="34" charset="0"/>
              <a:buChar char="•"/>
            </a:pPr>
            <a:r>
              <a:rPr lang="en-GB" sz="1000" dirty="0"/>
              <a:t>Enhanced ‘attraction’ initiatives with schools &amp; colleges. </a:t>
            </a:r>
          </a:p>
          <a:p>
            <a:pPr marL="285750" indent="-285750">
              <a:buClr>
                <a:srgbClr val="99BA56"/>
              </a:buClr>
              <a:buFont typeface="Arial" panose="020B0604020202020204" pitchFamily="34" charset="0"/>
              <a:buChar char="•"/>
            </a:pPr>
            <a:r>
              <a:rPr lang="en-GB" sz="1000" dirty="0"/>
              <a:t>Colleagues with protected characteristics have access to dedicated support networks.</a:t>
            </a:r>
          </a:p>
        </p:txBody>
      </p:sp>
      <p:sp>
        <p:nvSpPr>
          <p:cNvPr id="130" name="TextBox 129">
            <a:extLst>
              <a:ext uri="{FF2B5EF4-FFF2-40B4-BE49-F238E27FC236}">
                <a16:creationId xmlns:a16="http://schemas.microsoft.com/office/drawing/2014/main" id="{29291A41-0AF0-4449-AAC2-9E76B07B1425}"/>
              </a:ext>
            </a:extLst>
          </p:cNvPr>
          <p:cNvSpPr txBox="1"/>
          <p:nvPr/>
        </p:nvSpPr>
        <p:spPr>
          <a:xfrm>
            <a:off x="467232" y="2800771"/>
            <a:ext cx="3664836" cy="1015663"/>
          </a:xfrm>
          <a:prstGeom prst="rect">
            <a:avLst/>
          </a:prstGeom>
          <a:noFill/>
          <a:ln>
            <a:solidFill>
              <a:srgbClr val="99BA56"/>
            </a:solidFill>
          </a:ln>
        </p:spPr>
        <p:txBody>
          <a:bodyPr wrap="square" rtlCol="0">
            <a:spAutoFit/>
          </a:bodyPr>
          <a:lstStyle/>
          <a:p>
            <a:r>
              <a:rPr lang="en-GB" sz="1000" dirty="0">
                <a:solidFill>
                  <a:srgbClr val="99BA56"/>
                </a:solidFill>
              </a:rPr>
              <a:t>Year 2</a:t>
            </a:r>
          </a:p>
          <a:p>
            <a:pPr marL="285750" indent="-285750">
              <a:buClr>
                <a:srgbClr val="99BA56"/>
              </a:buClr>
              <a:buFont typeface="Arial" panose="020B0604020202020204" pitchFamily="34" charset="0"/>
              <a:buChar char="•"/>
            </a:pPr>
            <a:r>
              <a:rPr lang="en-GB" sz="1000" dirty="0"/>
              <a:t>Community recruitment initiatives working with NHS partners.</a:t>
            </a:r>
          </a:p>
          <a:p>
            <a:pPr marL="285750" indent="-285750">
              <a:buClr>
                <a:srgbClr val="99BA56"/>
              </a:buClr>
              <a:buFont typeface="Arial" panose="020B0604020202020204" pitchFamily="34" charset="0"/>
              <a:buChar char="•"/>
            </a:pPr>
            <a:r>
              <a:rPr lang="en-GB" sz="1000" dirty="0"/>
              <a:t>Team building / relationship management sessions.</a:t>
            </a:r>
          </a:p>
          <a:p>
            <a:pPr marL="285750" indent="-285750">
              <a:buClr>
                <a:srgbClr val="99BA56"/>
              </a:buClr>
              <a:buFont typeface="Arial" panose="020B0604020202020204" pitchFamily="34" charset="0"/>
              <a:buChar char="•"/>
            </a:pPr>
            <a:r>
              <a:rPr lang="en-GB" sz="1000" dirty="0"/>
              <a:t>All directorates have diversity improvement plans accountable to Executive lead.</a:t>
            </a:r>
          </a:p>
        </p:txBody>
      </p:sp>
      <p:sp>
        <p:nvSpPr>
          <p:cNvPr id="131" name="TextBox 130">
            <a:extLst>
              <a:ext uri="{FF2B5EF4-FFF2-40B4-BE49-F238E27FC236}">
                <a16:creationId xmlns:a16="http://schemas.microsoft.com/office/drawing/2014/main" id="{C5399B06-5CD9-4670-9086-2D3E6ECD5116}"/>
              </a:ext>
            </a:extLst>
          </p:cNvPr>
          <p:cNvSpPr txBox="1"/>
          <p:nvPr/>
        </p:nvSpPr>
        <p:spPr>
          <a:xfrm>
            <a:off x="1170842" y="4991537"/>
            <a:ext cx="2957693" cy="1015663"/>
          </a:xfrm>
          <a:prstGeom prst="rect">
            <a:avLst/>
          </a:prstGeom>
          <a:noFill/>
          <a:ln>
            <a:solidFill>
              <a:srgbClr val="99BA56"/>
            </a:solidFill>
          </a:ln>
        </p:spPr>
        <p:txBody>
          <a:bodyPr wrap="square" rtlCol="0">
            <a:spAutoFit/>
          </a:bodyPr>
          <a:lstStyle/>
          <a:p>
            <a:pPr marL="285750" indent="-285750">
              <a:buClr>
                <a:srgbClr val="99BA56"/>
              </a:buClr>
              <a:buFont typeface="Arial" panose="020B0604020202020204" pitchFamily="34" charset="0"/>
              <a:buChar char="•"/>
            </a:pPr>
            <a:r>
              <a:rPr lang="en-GB" sz="1000" dirty="0"/>
              <a:t>BME staff are proportionately represented at all levels of the Trust.</a:t>
            </a:r>
          </a:p>
          <a:p>
            <a:pPr marL="285750" indent="-285750">
              <a:buClr>
                <a:srgbClr val="99BA56"/>
              </a:buClr>
              <a:buFont typeface="Arial" panose="020B0604020202020204" pitchFamily="34" charset="0"/>
              <a:buChar char="•"/>
            </a:pPr>
            <a:r>
              <a:rPr lang="en-GB" sz="1000" dirty="0"/>
              <a:t>Our EDI score on the staff survey is in the upper quartile.</a:t>
            </a:r>
          </a:p>
          <a:p>
            <a:pPr marL="285750" indent="-285750">
              <a:buClr>
                <a:srgbClr val="99BA56"/>
              </a:buClr>
              <a:buFont typeface="Arial" panose="020B0604020202020204" pitchFamily="34" charset="0"/>
              <a:buChar char="•"/>
            </a:pPr>
            <a:r>
              <a:rPr lang="en-GB" sz="1000" dirty="0"/>
              <a:t>All safe feel psychologically safe at work.</a:t>
            </a:r>
          </a:p>
          <a:p>
            <a:pPr marL="285750" indent="-285750">
              <a:buClr>
                <a:srgbClr val="99BA56"/>
              </a:buClr>
              <a:buFont typeface="Arial" panose="020B0604020202020204" pitchFamily="34" charset="0"/>
              <a:buChar char="•"/>
            </a:pPr>
            <a:r>
              <a:rPr lang="en-GB" sz="1000" dirty="0"/>
              <a:t>No ER cases related to reasonable adjustments.</a:t>
            </a:r>
          </a:p>
        </p:txBody>
      </p:sp>
      <p:sp>
        <p:nvSpPr>
          <p:cNvPr id="135" name="Title 1">
            <a:extLst>
              <a:ext uri="{FF2B5EF4-FFF2-40B4-BE49-F238E27FC236}">
                <a16:creationId xmlns:a16="http://schemas.microsoft.com/office/drawing/2014/main" id="{AAF8A50A-A1CD-4AE2-968A-C80EECE8C09A}"/>
              </a:ext>
            </a:extLst>
          </p:cNvPr>
          <p:cNvSpPr>
            <a:spLocks noGrp="1"/>
          </p:cNvSpPr>
          <p:nvPr>
            <p:ph type="title"/>
          </p:nvPr>
        </p:nvSpPr>
        <p:spPr>
          <a:xfrm>
            <a:off x="441628" y="32367"/>
            <a:ext cx="8140661" cy="796819"/>
          </a:xfrm>
        </p:spPr>
        <p:txBody>
          <a:bodyPr anchor="ctr">
            <a:normAutofit/>
          </a:bodyPr>
          <a:lstStyle/>
          <a:p>
            <a:r>
              <a:rPr lang="en-GB" sz="3200" dirty="0"/>
              <a:t>Themes 2022 - 2025</a:t>
            </a:r>
          </a:p>
        </p:txBody>
      </p:sp>
      <mc:AlternateContent xmlns:mc="http://schemas.openxmlformats.org/markup-compatibility/2006" xmlns:p14="http://schemas.microsoft.com/office/powerpoint/2010/main">
        <mc:Choice Requires="p14">
          <p:contentPart p14:bwMode="auto" r:id="rId9">
            <p14:nvContentPartPr>
              <p14:cNvPr id="84" name="Ink 83">
                <a:extLst>
                  <a:ext uri="{FF2B5EF4-FFF2-40B4-BE49-F238E27FC236}">
                    <a16:creationId xmlns:a16="http://schemas.microsoft.com/office/drawing/2014/main" id="{AD7F708C-B065-4F3A-8834-AF87D4B55BE6}"/>
                  </a:ext>
                </a:extLst>
              </p14:cNvPr>
              <p14:cNvContentPartPr/>
              <p14:nvPr/>
            </p14:nvContentPartPr>
            <p14:xfrm>
              <a:off x="6495855" y="3666690"/>
              <a:ext cx="3960" cy="13680"/>
            </p14:xfrm>
          </p:contentPart>
        </mc:Choice>
        <mc:Fallback xmlns="">
          <p:pic>
            <p:nvPicPr>
              <p:cNvPr id="84" name="Ink 83">
                <a:extLst>
                  <a:ext uri="{FF2B5EF4-FFF2-40B4-BE49-F238E27FC236}">
                    <a16:creationId xmlns:a16="http://schemas.microsoft.com/office/drawing/2014/main" id="{AD7F708C-B065-4F3A-8834-AF87D4B55BE6}"/>
                  </a:ext>
                </a:extLst>
              </p:cNvPr>
              <p:cNvPicPr/>
              <p:nvPr/>
            </p:nvPicPr>
            <p:blipFill>
              <a:blip r:embed="rId10"/>
              <a:stretch>
                <a:fillRect/>
              </a:stretch>
            </p:blipFill>
            <p:spPr>
              <a:xfrm>
                <a:off x="6487605" y="3657690"/>
                <a:ext cx="2013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7" name="Ink 86">
                <a:extLst>
                  <a:ext uri="{FF2B5EF4-FFF2-40B4-BE49-F238E27FC236}">
                    <a16:creationId xmlns:a16="http://schemas.microsoft.com/office/drawing/2014/main" id="{6885BA19-99E4-4858-9DBC-4CAADF2DF418}"/>
                  </a:ext>
                </a:extLst>
              </p14:cNvPr>
              <p14:cNvContentPartPr/>
              <p14:nvPr/>
            </p14:nvContentPartPr>
            <p14:xfrm>
              <a:off x="6562455" y="3781170"/>
              <a:ext cx="360" cy="360"/>
            </p14:xfrm>
          </p:contentPart>
        </mc:Choice>
        <mc:Fallback xmlns="">
          <p:pic>
            <p:nvPicPr>
              <p:cNvPr id="87" name="Ink 86">
                <a:extLst>
                  <a:ext uri="{FF2B5EF4-FFF2-40B4-BE49-F238E27FC236}">
                    <a16:creationId xmlns:a16="http://schemas.microsoft.com/office/drawing/2014/main" id="{6885BA19-99E4-4858-9DBC-4CAADF2DF418}"/>
                  </a:ext>
                </a:extLst>
              </p:cNvPr>
              <p:cNvPicPr/>
              <p:nvPr/>
            </p:nvPicPr>
            <p:blipFill>
              <a:blip r:embed="rId12"/>
              <a:stretch>
                <a:fillRect/>
              </a:stretch>
            </p:blipFill>
            <p:spPr>
              <a:xfrm>
                <a:off x="6553455" y="3772170"/>
                <a:ext cx="18000" cy="18000"/>
              </a:xfrm>
              <a:prstGeom prst="rect">
                <a:avLst/>
              </a:prstGeom>
            </p:spPr>
          </p:pic>
        </mc:Fallback>
      </mc:AlternateContent>
      <p:sp>
        <p:nvSpPr>
          <p:cNvPr id="88" name="Freeform: Shape 87">
            <a:extLst>
              <a:ext uri="{FF2B5EF4-FFF2-40B4-BE49-F238E27FC236}">
                <a16:creationId xmlns:a16="http://schemas.microsoft.com/office/drawing/2014/main" id="{4798CA38-9C60-41B9-91AE-6780E6D70651}"/>
              </a:ext>
            </a:extLst>
          </p:cNvPr>
          <p:cNvSpPr/>
          <p:nvPr/>
        </p:nvSpPr>
        <p:spPr>
          <a:xfrm>
            <a:off x="4374859" y="901195"/>
            <a:ext cx="3641875" cy="632637"/>
          </a:xfrm>
          <a:custGeom>
            <a:avLst/>
            <a:gdLst>
              <a:gd name="connsiteX0" fmla="*/ 2197889 w 2338197"/>
              <a:gd name="connsiteY0" fmla="*/ 0 h 632637"/>
              <a:gd name="connsiteX1" fmla="*/ 2198369 w 2338197"/>
              <a:gd name="connsiteY1" fmla="*/ 0 h 632637"/>
              <a:gd name="connsiteX2" fmla="*/ 2198369 w 2338197"/>
              <a:gd name="connsiteY2" fmla="*/ 8350 h 632637"/>
              <a:gd name="connsiteX3" fmla="*/ 0 w 2338197"/>
              <a:gd name="connsiteY3" fmla="*/ 0 h 632637"/>
              <a:gd name="connsiteX4" fmla="*/ 87666 w 2338197"/>
              <a:gd name="connsiteY4" fmla="*/ 0 h 632637"/>
              <a:gd name="connsiteX5" fmla="*/ 2087072 w 2338197"/>
              <a:gd name="connsiteY5" fmla="*/ 115036 h 632637"/>
              <a:gd name="connsiteX6" fmla="*/ 2089930 w 2338197"/>
              <a:gd name="connsiteY6" fmla="*/ 114149 h 632637"/>
              <a:gd name="connsiteX7" fmla="*/ 2131572 w 2338197"/>
              <a:gd name="connsiteY7" fmla="*/ 109951 h 632637"/>
              <a:gd name="connsiteX8" fmla="*/ 2173214 w 2338197"/>
              <a:gd name="connsiteY8" fmla="*/ 114149 h 632637"/>
              <a:gd name="connsiteX9" fmla="*/ 2196321 w 2338197"/>
              <a:gd name="connsiteY9" fmla="*/ 121322 h 632637"/>
              <a:gd name="connsiteX10" fmla="*/ 2198369 w 2338197"/>
              <a:gd name="connsiteY10" fmla="*/ 121440 h 632637"/>
              <a:gd name="connsiteX11" fmla="*/ 2198369 w 2338197"/>
              <a:gd name="connsiteY11" fmla="*/ 121957 h 632637"/>
              <a:gd name="connsiteX12" fmla="*/ 2212000 w 2338197"/>
              <a:gd name="connsiteY12" fmla="*/ 126189 h 632637"/>
              <a:gd name="connsiteX13" fmla="*/ 2338197 w 2338197"/>
              <a:gd name="connsiteY13" fmla="*/ 316576 h 632637"/>
              <a:gd name="connsiteX14" fmla="*/ 2131572 w 2338197"/>
              <a:gd name="connsiteY14" fmla="*/ 523201 h 632637"/>
              <a:gd name="connsiteX15" fmla="*/ 2089930 w 2338197"/>
              <a:gd name="connsiteY15" fmla="*/ 519003 h 632637"/>
              <a:gd name="connsiteX16" fmla="*/ 2084403 w 2338197"/>
              <a:gd name="connsiteY16" fmla="*/ 517287 h 632637"/>
              <a:gd name="connsiteX17" fmla="*/ 2874 w 2338197"/>
              <a:gd name="connsiteY17" fmla="*/ 629259 h 632637"/>
              <a:gd name="connsiteX18" fmla="*/ 53213 w 2338197"/>
              <a:gd name="connsiteY18" fmla="*/ 632637 h 632637"/>
              <a:gd name="connsiteX19" fmla="*/ 0 w 2338197"/>
              <a:gd name="connsiteY19" fmla="*/ 632637 h 63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8197" h="632637">
                <a:moveTo>
                  <a:pt x="2197889" y="0"/>
                </a:moveTo>
                <a:lnTo>
                  <a:pt x="2198369" y="0"/>
                </a:lnTo>
                <a:lnTo>
                  <a:pt x="2198369" y="8350"/>
                </a:lnTo>
                <a:close/>
                <a:moveTo>
                  <a:pt x="0" y="0"/>
                </a:moveTo>
                <a:lnTo>
                  <a:pt x="87666" y="0"/>
                </a:lnTo>
                <a:lnTo>
                  <a:pt x="2087072" y="115036"/>
                </a:lnTo>
                <a:lnTo>
                  <a:pt x="2089930" y="114149"/>
                </a:lnTo>
                <a:cubicBezTo>
                  <a:pt x="2103381" y="111397"/>
                  <a:pt x="2117308" y="109951"/>
                  <a:pt x="2131572" y="109951"/>
                </a:cubicBezTo>
                <a:cubicBezTo>
                  <a:pt x="2145837" y="109951"/>
                  <a:pt x="2159764" y="111397"/>
                  <a:pt x="2173214" y="114149"/>
                </a:cubicBezTo>
                <a:lnTo>
                  <a:pt x="2196321" y="121322"/>
                </a:lnTo>
                <a:lnTo>
                  <a:pt x="2198369" y="121440"/>
                </a:lnTo>
                <a:lnTo>
                  <a:pt x="2198369" y="121957"/>
                </a:lnTo>
                <a:lnTo>
                  <a:pt x="2212000" y="126189"/>
                </a:lnTo>
                <a:cubicBezTo>
                  <a:pt x="2286161" y="157556"/>
                  <a:pt x="2338197" y="230989"/>
                  <a:pt x="2338197" y="316576"/>
                </a:cubicBezTo>
                <a:cubicBezTo>
                  <a:pt x="2338197" y="430692"/>
                  <a:pt x="2245688" y="523201"/>
                  <a:pt x="2131572" y="523201"/>
                </a:cubicBezTo>
                <a:cubicBezTo>
                  <a:pt x="2117308" y="523201"/>
                  <a:pt x="2103381" y="521756"/>
                  <a:pt x="2089930" y="519003"/>
                </a:cubicBezTo>
                <a:lnTo>
                  <a:pt x="2084403" y="517287"/>
                </a:lnTo>
                <a:lnTo>
                  <a:pt x="2874" y="629259"/>
                </a:lnTo>
                <a:lnTo>
                  <a:pt x="53213" y="632637"/>
                </a:lnTo>
                <a:lnTo>
                  <a:pt x="0" y="632637"/>
                </a:lnTo>
                <a:close/>
              </a:path>
            </a:pathLst>
          </a:custGeom>
          <a:solidFill>
            <a:srgbClr val="4789C5"/>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nvGrpSpPr>
          <p:cNvPr id="89" name="Group 88">
            <a:extLst>
              <a:ext uri="{FF2B5EF4-FFF2-40B4-BE49-F238E27FC236}">
                <a16:creationId xmlns:a16="http://schemas.microsoft.com/office/drawing/2014/main" id="{A5019A86-6C74-4743-8EE2-B1B99DB0FDF0}"/>
              </a:ext>
            </a:extLst>
          </p:cNvPr>
          <p:cNvGrpSpPr>
            <a:grpSpLocks noChangeAspect="1"/>
          </p:cNvGrpSpPr>
          <p:nvPr/>
        </p:nvGrpSpPr>
        <p:grpSpPr>
          <a:xfrm>
            <a:off x="7493797" y="951753"/>
            <a:ext cx="792512" cy="476928"/>
            <a:chOff x="3864387" y="4347152"/>
            <a:chExt cx="860791" cy="632845"/>
          </a:xfrm>
        </p:grpSpPr>
        <p:grpSp>
          <p:nvGrpSpPr>
            <p:cNvPr id="151" name="Group 150">
              <a:extLst>
                <a:ext uri="{FF2B5EF4-FFF2-40B4-BE49-F238E27FC236}">
                  <a16:creationId xmlns:a16="http://schemas.microsoft.com/office/drawing/2014/main" id="{06C370F1-62E2-4A2C-896A-C2A2E9EE87C0}"/>
                </a:ext>
              </a:extLst>
            </p:cNvPr>
            <p:cNvGrpSpPr>
              <a:grpSpLocks noChangeAspect="1"/>
            </p:cNvGrpSpPr>
            <p:nvPr/>
          </p:nvGrpSpPr>
          <p:grpSpPr>
            <a:xfrm>
              <a:off x="3864387" y="4409201"/>
              <a:ext cx="576936" cy="570796"/>
              <a:chOff x="3864386" y="4409200"/>
              <a:chExt cx="1573221" cy="1556477"/>
            </a:xfrm>
          </p:grpSpPr>
          <p:grpSp>
            <p:nvGrpSpPr>
              <p:cNvPr id="156" name="Group 155">
                <a:extLst>
                  <a:ext uri="{FF2B5EF4-FFF2-40B4-BE49-F238E27FC236}">
                    <a16:creationId xmlns:a16="http://schemas.microsoft.com/office/drawing/2014/main" id="{439083F0-43D9-4E38-8F6E-CF57C98405FD}"/>
                  </a:ext>
                </a:extLst>
              </p:cNvPr>
              <p:cNvGrpSpPr/>
              <p:nvPr/>
            </p:nvGrpSpPr>
            <p:grpSpPr>
              <a:xfrm>
                <a:off x="3864386" y="4409200"/>
                <a:ext cx="1573221" cy="1556477"/>
                <a:chOff x="3864386" y="4409200"/>
                <a:chExt cx="1573221" cy="1556477"/>
              </a:xfrm>
            </p:grpSpPr>
            <p:grpSp>
              <p:nvGrpSpPr>
                <p:cNvPr id="161" name="Group 160">
                  <a:extLst>
                    <a:ext uri="{FF2B5EF4-FFF2-40B4-BE49-F238E27FC236}">
                      <a16:creationId xmlns:a16="http://schemas.microsoft.com/office/drawing/2014/main" id="{4F2DDA23-0EF3-42B9-9DAB-83B5364C2C39}"/>
                    </a:ext>
                  </a:extLst>
                </p:cNvPr>
                <p:cNvGrpSpPr>
                  <a:grpSpLocks noChangeAspect="1"/>
                </p:cNvGrpSpPr>
                <p:nvPr/>
              </p:nvGrpSpPr>
              <p:grpSpPr>
                <a:xfrm>
                  <a:off x="3864386" y="4409200"/>
                  <a:ext cx="1573221" cy="1556477"/>
                  <a:chOff x="3864387" y="4409201"/>
                  <a:chExt cx="1021526" cy="1010654"/>
                </a:xfrm>
              </p:grpSpPr>
              <p:sp>
                <p:nvSpPr>
                  <p:cNvPr id="167" name="Oval 166">
                    <a:extLst>
                      <a:ext uri="{FF2B5EF4-FFF2-40B4-BE49-F238E27FC236}">
                        <a16:creationId xmlns:a16="http://schemas.microsoft.com/office/drawing/2014/main" id="{E1B7FA2D-6816-4048-8E2D-BCBCF4E519AF}"/>
                      </a:ext>
                    </a:extLst>
                  </p:cNvPr>
                  <p:cNvSpPr/>
                  <p:nvPr/>
                </p:nvSpPr>
                <p:spPr>
                  <a:xfrm>
                    <a:off x="3864387" y="4409202"/>
                    <a:ext cx="1021526" cy="1010653"/>
                  </a:xfrm>
                  <a:prstGeom prst="ellipse">
                    <a:avLst/>
                  </a:prstGeom>
                  <a:solidFill>
                    <a:srgbClr val="D943C7"/>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8" name="Freeform: Shape 167">
                    <a:extLst>
                      <a:ext uri="{FF2B5EF4-FFF2-40B4-BE49-F238E27FC236}">
                        <a16:creationId xmlns:a16="http://schemas.microsoft.com/office/drawing/2014/main" id="{DE4FF7A4-38E9-4983-B46F-344FFE88C7A2}"/>
                      </a:ext>
                    </a:extLst>
                  </p:cNvPr>
                  <p:cNvSpPr/>
                  <p:nvPr/>
                </p:nvSpPr>
                <p:spPr>
                  <a:xfrm>
                    <a:off x="4367971" y="4409201"/>
                    <a:ext cx="510763" cy="1010654"/>
                  </a:xfrm>
                  <a:custGeom>
                    <a:avLst/>
                    <a:gdLst>
                      <a:gd name="connsiteX0" fmla="*/ 0 w 510763"/>
                      <a:gd name="connsiteY0" fmla="*/ 0 h 1010654"/>
                      <a:gd name="connsiteX1" fmla="*/ 510763 w 510763"/>
                      <a:gd name="connsiteY1" fmla="*/ 505327 h 1010654"/>
                      <a:gd name="connsiteX2" fmla="*/ 0 w 510763"/>
                      <a:gd name="connsiteY2" fmla="*/ 1010654 h 1010654"/>
                    </a:gdLst>
                    <a:ahLst/>
                    <a:cxnLst>
                      <a:cxn ang="0">
                        <a:pos x="connsiteX0" y="connsiteY0"/>
                      </a:cxn>
                      <a:cxn ang="0">
                        <a:pos x="connsiteX1" y="connsiteY1"/>
                      </a:cxn>
                      <a:cxn ang="0">
                        <a:pos x="connsiteX2" y="connsiteY2"/>
                      </a:cxn>
                    </a:cxnLst>
                    <a:rect l="l" t="t" r="r" b="b"/>
                    <a:pathLst>
                      <a:path w="510763" h="1010654">
                        <a:moveTo>
                          <a:pt x="0" y="0"/>
                        </a:moveTo>
                        <a:cubicBezTo>
                          <a:pt x="282087" y="0"/>
                          <a:pt x="510763" y="226243"/>
                          <a:pt x="510763" y="505327"/>
                        </a:cubicBezTo>
                        <a:cubicBezTo>
                          <a:pt x="510763" y="784411"/>
                          <a:pt x="282087" y="1010654"/>
                          <a:pt x="0" y="1010654"/>
                        </a:cubicBezTo>
                        <a:close/>
                      </a:path>
                    </a:pathLst>
                  </a:cu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162" name="Oval 161">
                  <a:extLst>
                    <a:ext uri="{FF2B5EF4-FFF2-40B4-BE49-F238E27FC236}">
                      <a16:creationId xmlns:a16="http://schemas.microsoft.com/office/drawing/2014/main" id="{4B7B769F-4EE7-47D9-9F71-C485C32D9499}"/>
                    </a:ext>
                  </a:extLst>
                </p:cNvPr>
                <p:cNvSpPr>
                  <a:spLocks noChangeAspect="1"/>
                </p:cNvSpPr>
                <p:nvPr/>
              </p:nvSpPr>
              <p:spPr>
                <a:xfrm>
                  <a:off x="4074696" y="4623523"/>
                  <a:ext cx="1144138" cy="111955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63" name="Group 162">
                  <a:extLst>
                    <a:ext uri="{FF2B5EF4-FFF2-40B4-BE49-F238E27FC236}">
                      <a16:creationId xmlns:a16="http://schemas.microsoft.com/office/drawing/2014/main" id="{6ECDE407-97C6-414F-8485-B8B1140E6FB2}"/>
                    </a:ext>
                  </a:extLst>
                </p:cNvPr>
                <p:cNvGrpSpPr/>
                <p:nvPr/>
              </p:nvGrpSpPr>
              <p:grpSpPr>
                <a:xfrm>
                  <a:off x="4203058" y="4730237"/>
                  <a:ext cx="903481" cy="884502"/>
                  <a:chOff x="5218855" y="2657920"/>
                  <a:chExt cx="661904" cy="646754"/>
                </a:xfrm>
              </p:grpSpPr>
              <p:sp>
                <p:nvSpPr>
                  <p:cNvPr id="165" name="Oval 164">
                    <a:extLst>
                      <a:ext uri="{FF2B5EF4-FFF2-40B4-BE49-F238E27FC236}">
                        <a16:creationId xmlns:a16="http://schemas.microsoft.com/office/drawing/2014/main" id="{58E11489-DAFD-4152-9777-EFE15C973D7B}"/>
                      </a:ext>
                    </a:extLst>
                  </p:cNvPr>
                  <p:cNvSpPr>
                    <a:spLocks/>
                  </p:cNvSpPr>
                  <p:nvPr/>
                </p:nvSpPr>
                <p:spPr>
                  <a:xfrm>
                    <a:off x="5218855" y="2657921"/>
                    <a:ext cx="660956" cy="646753"/>
                  </a:xfrm>
                  <a:prstGeom prst="ellipse">
                    <a:avLst/>
                  </a:prstGeom>
                  <a:solidFill>
                    <a:srgbClr val="4789C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6" name="Freeform: Shape 165">
                    <a:extLst>
                      <a:ext uri="{FF2B5EF4-FFF2-40B4-BE49-F238E27FC236}">
                        <a16:creationId xmlns:a16="http://schemas.microsoft.com/office/drawing/2014/main" id="{BF7569A5-54B0-43D9-81CE-61E28C2927A1}"/>
                      </a:ext>
                    </a:extLst>
                  </p:cNvPr>
                  <p:cNvSpPr>
                    <a:spLocks/>
                  </p:cNvSpPr>
                  <p:nvPr/>
                </p:nvSpPr>
                <p:spPr>
                  <a:xfrm>
                    <a:off x="5549333" y="2657920"/>
                    <a:ext cx="331426" cy="646754"/>
                  </a:xfrm>
                  <a:custGeom>
                    <a:avLst/>
                    <a:gdLst>
                      <a:gd name="connsiteX0" fmla="*/ 948 w 331426"/>
                      <a:gd name="connsiteY0" fmla="*/ 0 h 646754"/>
                      <a:gd name="connsiteX1" fmla="*/ 331426 w 331426"/>
                      <a:gd name="connsiteY1" fmla="*/ 323377 h 646754"/>
                      <a:gd name="connsiteX2" fmla="*/ 948 w 331426"/>
                      <a:gd name="connsiteY2" fmla="*/ 646754 h 646754"/>
                      <a:gd name="connsiteX3" fmla="*/ 0 w 331426"/>
                      <a:gd name="connsiteY3" fmla="*/ 646661 h 646754"/>
                      <a:gd name="connsiteX4" fmla="*/ 0 w 331426"/>
                      <a:gd name="connsiteY4" fmla="*/ 94 h 64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6" h="646754">
                        <a:moveTo>
                          <a:pt x="948" y="0"/>
                        </a:moveTo>
                        <a:cubicBezTo>
                          <a:pt x="183466" y="0"/>
                          <a:pt x="331426" y="144781"/>
                          <a:pt x="331426" y="323377"/>
                        </a:cubicBezTo>
                        <a:cubicBezTo>
                          <a:pt x="331426" y="501973"/>
                          <a:pt x="183466" y="646754"/>
                          <a:pt x="948" y="646754"/>
                        </a:cubicBezTo>
                        <a:lnTo>
                          <a:pt x="0" y="646661"/>
                        </a:lnTo>
                        <a:lnTo>
                          <a:pt x="0" y="94"/>
                        </a:lnTo>
                        <a:close/>
                      </a:path>
                    </a:pathLst>
                  </a:custGeom>
                  <a:solidFill>
                    <a:srgbClr val="99BA56"/>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164" name="Oval 163">
                  <a:extLst>
                    <a:ext uri="{FF2B5EF4-FFF2-40B4-BE49-F238E27FC236}">
                      <a16:creationId xmlns:a16="http://schemas.microsoft.com/office/drawing/2014/main" id="{8E034EC4-8462-494E-83C6-6572E917D6FC}"/>
                    </a:ext>
                  </a:extLst>
                </p:cNvPr>
                <p:cNvSpPr>
                  <a:spLocks noChangeAspect="1"/>
                </p:cNvSpPr>
                <p:nvPr/>
              </p:nvSpPr>
              <p:spPr>
                <a:xfrm>
                  <a:off x="4340535" y="4860104"/>
                  <a:ext cx="601575" cy="58864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57" name="Group 156">
                <a:extLst>
                  <a:ext uri="{FF2B5EF4-FFF2-40B4-BE49-F238E27FC236}">
                    <a16:creationId xmlns:a16="http://schemas.microsoft.com/office/drawing/2014/main" id="{AE5F2E47-046C-42C6-9867-F49AA226C80E}"/>
                  </a:ext>
                </a:extLst>
              </p:cNvPr>
              <p:cNvGrpSpPr/>
              <p:nvPr/>
            </p:nvGrpSpPr>
            <p:grpSpPr>
              <a:xfrm>
                <a:off x="4428524" y="4925130"/>
                <a:ext cx="431128" cy="432100"/>
                <a:chOff x="6371624" y="5058480"/>
                <a:chExt cx="431128" cy="432100"/>
              </a:xfrm>
            </p:grpSpPr>
            <p:sp>
              <p:nvSpPr>
                <p:cNvPr id="158" name="Oval 157">
                  <a:extLst>
                    <a:ext uri="{FF2B5EF4-FFF2-40B4-BE49-F238E27FC236}">
                      <a16:creationId xmlns:a16="http://schemas.microsoft.com/office/drawing/2014/main" id="{F2E9DD08-1F0E-4A18-B43F-FB298EA71D80}"/>
                    </a:ext>
                  </a:extLst>
                </p:cNvPr>
                <p:cNvSpPr>
                  <a:spLocks noChangeAspect="1"/>
                </p:cNvSpPr>
                <p:nvPr/>
              </p:nvSpPr>
              <p:spPr>
                <a:xfrm>
                  <a:off x="6384422" y="5059326"/>
                  <a:ext cx="418330" cy="431254"/>
                </a:xfrm>
                <a:prstGeom prst="ellipse">
                  <a:avLst/>
                </a:prstGeom>
                <a:solidFill>
                  <a:schemeClr val="accent6">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9" name="Freeform: Shape 158">
                  <a:extLst>
                    <a:ext uri="{FF2B5EF4-FFF2-40B4-BE49-F238E27FC236}">
                      <a16:creationId xmlns:a16="http://schemas.microsoft.com/office/drawing/2014/main" id="{89C92A20-BA2B-4550-9F6E-89E112604758}"/>
                    </a:ext>
                  </a:extLst>
                </p:cNvPr>
                <p:cNvSpPr>
                  <a:spLocks noChangeAspect="1"/>
                </p:cNvSpPr>
                <p:nvPr/>
              </p:nvSpPr>
              <p:spPr>
                <a:xfrm>
                  <a:off x="6371624" y="5058480"/>
                  <a:ext cx="418330" cy="428550"/>
                </a:xfrm>
                <a:custGeom>
                  <a:avLst/>
                  <a:gdLst>
                    <a:gd name="connsiteX0" fmla="*/ 11764 w 418330"/>
                    <a:gd name="connsiteY0" fmla="*/ 145863 h 428550"/>
                    <a:gd name="connsiteX1" fmla="*/ 11764 w 418330"/>
                    <a:gd name="connsiteY1" fmla="*/ 282687 h 428550"/>
                    <a:gd name="connsiteX2" fmla="*/ 4250 w 418330"/>
                    <a:gd name="connsiteY2" fmla="*/ 257732 h 428550"/>
                    <a:gd name="connsiteX3" fmla="*/ 0 w 418330"/>
                    <a:gd name="connsiteY3" fmla="*/ 214275 h 428550"/>
                    <a:gd name="connsiteX4" fmla="*/ 4250 w 418330"/>
                    <a:gd name="connsiteY4" fmla="*/ 170819 h 428550"/>
                    <a:gd name="connsiteX5" fmla="*/ 215661 w 418330"/>
                    <a:gd name="connsiteY5" fmla="*/ 0 h 428550"/>
                    <a:gd name="connsiteX6" fmla="*/ 290582 w 418330"/>
                    <a:gd name="connsiteY6" fmla="*/ 15593 h 428550"/>
                    <a:gd name="connsiteX7" fmla="*/ 418330 w 418330"/>
                    <a:gd name="connsiteY7" fmla="*/ 214275 h 428550"/>
                    <a:gd name="connsiteX8" fmla="*/ 290582 w 418330"/>
                    <a:gd name="connsiteY8" fmla="*/ 412957 h 428550"/>
                    <a:gd name="connsiteX9" fmla="*/ 215661 w 418330"/>
                    <a:gd name="connsiteY9" fmla="*/ 428550 h 42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330" h="428550">
                      <a:moveTo>
                        <a:pt x="11764" y="145863"/>
                      </a:moveTo>
                      <a:lnTo>
                        <a:pt x="11764" y="282687"/>
                      </a:lnTo>
                      <a:lnTo>
                        <a:pt x="4250" y="257732"/>
                      </a:lnTo>
                      <a:cubicBezTo>
                        <a:pt x="1463" y="243695"/>
                        <a:pt x="0" y="229161"/>
                        <a:pt x="0" y="214275"/>
                      </a:cubicBezTo>
                      <a:cubicBezTo>
                        <a:pt x="0" y="199389"/>
                        <a:pt x="1463" y="184855"/>
                        <a:pt x="4250" y="170819"/>
                      </a:cubicBezTo>
                      <a:close/>
                      <a:moveTo>
                        <a:pt x="215661" y="0"/>
                      </a:moveTo>
                      <a:lnTo>
                        <a:pt x="290582" y="15593"/>
                      </a:lnTo>
                      <a:cubicBezTo>
                        <a:pt x="365654" y="48327"/>
                        <a:pt x="418330" y="124959"/>
                        <a:pt x="418330" y="214275"/>
                      </a:cubicBezTo>
                      <a:cubicBezTo>
                        <a:pt x="418330" y="303591"/>
                        <a:pt x="365654" y="380223"/>
                        <a:pt x="290582" y="412957"/>
                      </a:cubicBezTo>
                      <a:lnTo>
                        <a:pt x="215661" y="428550"/>
                      </a:lnTo>
                      <a:close/>
                    </a:path>
                  </a:pathLst>
                </a:custGeom>
                <a:solidFill>
                  <a:srgbClr val="13ACF9"/>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60" name="Oval 159">
                  <a:extLst>
                    <a:ext uri="{FF2B5EF4-FFF2-40B4-BE49-F238E27FC236}">
                      <a16:creationId xmlns:a16="http://schemas.microsoft.com/office/drawing/2014/main" id="{F2C00B60-82D4-4A1F-ACD6-30740B5A402F}"/>
                    </a:ext>
                  </a:extLst>
                </p:cNvPr>
                <p:cNvSpPr/>
                <p:nvPr/>
              </p:nvSpPr>
              <p:spPr>
                <a:xfrm>
                  <a:off x="6471564" y="5147057"/>
                  <a:ext cx="248650" cy="2563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152" name="Group 151">
              <a:extLst>
                <a:ext uri="{FF2B5EF4-FFF2-40B4-BE49-F238E27FC236}">
                  <a16:creationId xmlns:a16="http://schemas.microsoft.com/office/drawing/2014/main" id="{87FFC2A2-F244-4796-8ABA-660ECF62FEFD}"/>
                </a:ext>
              </a:extLst>
            </p:cNvPr>
            <p:cNvGrpSpPr>
              <a:grpSpLocks noChangeAspect="1"/>
            </p:cNvGrpSpPr>
            <p:nvPr/>
          </p:nvGrpSpPr>
          <p:grpSpPr>
            <a:xfrm>
              <a:off x="4104600" y="4347152"/>
              <a:ext cx="620578" cy="179782"/>
              <a:chOff x="5384269" y="3823459"/>
              <a:chExt cx="2676056" cy="775255"/>
            </a:xfrm>
          </p:grpSpPr>
          <p:sp>
            <p:nvSpPr>
              <p:cNvPr id="153" name="Rectangle 152">
                <a:extLst>
                  <a:ext uri="{FF2B5EF4-FFF2-40B4-BE49-F238E27FC236}">
                    <a16:creationId xmlns:a16="http://schemas.microsoft.com/office/drawing/2014/main" id="{84A5324C-369E-4E34-8ED6-43D45A4D0386}"/>
                  </a:ext>
                </a:extLst>
              </p:cNvPr>
              <p:cNvSpPr/>
              <p:nvPr/>
            </p:nvSpPr>
            <p:spPr>
              <a:xfrm rot="19601381">
                <a:off x="5384269" y="4529661"/>
                <a:ext cx="2676056" cy="69053"/>
              </a:xfrm>
              <a:prstGeom prst="rect">
                <a:avLst/>
              </a:prstGeom>
              <a:solidFill>
                <a:srgbClr val="00B05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4" name="Arrow: Notched Right 153">
                <a:extLst>
                  <a:ext uri="{FF2B5EF4-FFF2-40B4-BE49-F238E27FC236}">
                    <a16:creationId xmlns:a16="http://schemas.microsoft.com/office/drawing/2014/main" id="{212193DE-F50A-47AE-9B43-1996E0A2261F}"/>
                  </a:ext>
                </a:extLst>
              </p:cNvPr>
              <p:cNvSpPr/>
              <p:nvPr/>
            </p:nvSpPr>
            <p:spPr>
              <a:xfrm rot="8846313">
                <a:off x="6944016" y="3960055"/>
                <a:ext cx="71378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5" name="Arrow: Notched Right 154">
                <a:extLst>
                  <a:ext uri="{FF2B5EF4-FFF2-40B4-BE49-F238E27FC236}">
                    <a16:creationId xmlns:a16="http://schemas.microsoft.com/office/drawing/2014/main" id="{8D9E6B2A-604D-4610-B9DA-66434B4A3060}"/>
                  </a:ext>
                </a:extLst>
              </p:cNvPr>
              <p:cNvSpPr/>
              <p:nvPr/>
            </p:nvSpPr>
            <p:spPr>
              <a:xfrm rot="8846313">
                <a:off x="7214896" y="3823459"/>
                <a:ext cx="59553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91" name="TextBox 90">
            <a:extLst>
              <a:ext uri="{FF2B5EF4-FFF2-40B4-BE49-F238E27FC236}">
                <a16:creationId xmlns:a16="http://schemas.microsoft.com/office/drawing/2014/main" id="{B31F5DD9-31B1-4F2A-AA00-E8EC3288C508}"/>
              </a:ext>
            </a:extLst>
          </p:cNvPr>
          <p:cNvSpPr txBox="1"/>
          <p:nvPr/>
        </p:nvSpPr>
        <p:spPr>
          <a:xfrm>
            <a:off x="4374858" y="1756518"/>
            <a:ext cx="3664836" cy="1169551"/>
          </a:xfrm>
          <a:prstGeom prst="rect">
            <a:avLst/>
          </a:prstGeom>
          <a:noFill/>
          <a:ln>
            <a:solidFill>
              <a:srgbClr val="4789C5"/>
            </a:solidFill>
          </a:ln>
        </p:spPr>
        <p:txBody>
          <a:bodyPr wrap="square" rtlCol="0">
            <a:spAutoFit/>
          </a:bodyPr>
          <a:lstStyle/>
          <a:p>
            <a:r>
              <a:rPr lang="en-GB" sz="1000" dirty="0">
                <a:solidFill>
                  <a:srgbClr val="4789C5"/>
                </a:solidFill>
              </a:rPr>
              <a:t>Year 1</a:t>
            </a:r>
          </a:p>
          <a:p>
            <a:pPr marL="285750" indent="-285750">
              <a:buClr>
                <a:srgbClr val="4789C5"/>
              </a:buClr>
              <a:buFont typeface="Arial" panose="020B0604020202020204" pitchFamily="34" charset="0"/>
              <a:buChar char="•"/>
            </a:pPr>
            <a:r>
              <a:rPr lang="en-GB" sz="1000" dirty="0"/>
              <a:t>Leadership development package.</a:t>
            </a:r>
          </a:p>
          <a:p>
            <a:pPr marL="285750" indent="-285750">
              <a:buClr>
                <a:srgbClr val="4789C5"/>
              </a:buClr>
              <a:buFont typeface="Arial" panose="020B0604020202020204" pitchFamily="34" charset="0"/>
              <a:buChar char="•"/>
            </a:pPr>
            <a:r>
              <a:rPr lang="en-GB" sz="1000" dirty="0"/>
              <a:t>Continuation of Managers Passport Training &amp; specialist workshops.</a:t>
            </a:r>
          </a:p>
          <a:p>
            <a:pPr marL="285750" indent="-285750">
              <a:buClr>
                <a:srgbClr val="4789C5"/>
              </a:buClr>
              <a:buFont typeface="Arial" panose="020B0604020202020204" pitchFamily="34" charset="0"/>
              <a:buChar char="•"/>
            </a:pPr>
            <a:r>
              <a:rPr lang="en-GB" sz="1000" dirty="0"/>
              <a:t>Improvement in secondment &amp; development opportunity processes.</a:t>
            </a:r>
          </a:p>
          <a:p>
            <a:pPr marL="285750" indent="-285750">
              <a:buClr>
                <a:srgbClr val="4789C5"/>
              </a:buClr>
              <a:buFont typeface="Arial" panose="020B0604020202020204" pitchFamily="34" charset="0"/>
              <a:buChar char="•"/>
            </a:pPr>
            <a:r>
              <a:rPr lang="en-GB" sz="1000" dirty="0"/>
              <a:t>Introduce reciprocal mentoring.</a:t>
            </a:r>
          </a:p>
        </p:txBody>
      </p:sp>
      <p:sp>
        <p:nvSpPr>
          <p:cNvPr id="92" name="TextBox 91">
            <a:extLst>
              <a:ext uri="{FF2B5EF4-FFF2-40B4-BE49-F238E27FC236}">
                <a16:creationId xmlns:a16="http://schemas.microsoft.com/office/drawing/2014/main" id="{96ED8944-E5F1-4CA9-9FC2-BCF81C494F6C}"/>
              </a:ext>
            </a:extLst>
          </p:cNvPr>
          <p:cNvSpPr txBox="1"/>
          <p:nvPr/>
        </p:nvSpPr>
        <p:spPr>
          <a:xfrm>
            <a:off x="4366907" y="4680349"/>
            <a:ext cx="2736647" cy="276999"/>
          </a:xfrm>
          <a:prstGeom prst="rect">
            <a:avLst/>
          </a:prstGeom>
          <a:noFill/>
        </p:spPr>
        <p:txBody>
          <a:bodyPr wrap="none" rtlCol="0">
            <a:spAutoFit/>
          </a:bodyPr>
          <a:lstStyle/>
          <a:p>
            <a:r>
              <a:rPr lang="en-GB" sz="1200" dirty="0">
                <a:solidFill>
                  <a:srgbClr val="4789C5"/>
                </a:solidFill>
              </a:rPr>
              <a:t>We will know that we have it right when:</a:t>
            </a:r>
          </a:p>
        </p:txBody>
      </p:sp>
      <p:grpSp>
        <p:nvGrpSpPr>
          <p:cNvPr id="95" name="Group 94">
            <a:extLst>
              <a:ext uri="{FF2B5EF4-FFF2-40B4-BE49-F238E27FC236}">
                <a16:creationId xmlns:a16="http://schemas.microsoft.com/office/drawing/2014/main" id="{999F7720-9E04-421D-870F-E672B9254628}"/>
              </a:ext>
            </a:extLst>
          </p:cNvPr>
          <p:cNvGrpSpPr>
            <a:grpSpLocks noChangeAspect="1"/>
          </p:cNvGrpSpPr>
          <p:nvPr/>
        </p:nvGrpSpPr>
        <p:grpSpPr>
          <a:xfrm>
            <a:off x="4378391" y="5065883"/>
            <a:ext cx="625991" cy="458058"/>
            <a:chOff x="4581049" y="4028850"/>
            <a:chExt cx="2486486" cy="1819440"/>
          </a:xfrm>
        </p:grpSpPr>
        <mc:AlternateContent xmlns:mc="http://schemas.openxmlformats.org/markup-compatibility/2006" xmlns:p14="http://schemas.microsoft.com/office/powerpoint/2010/main">
          <mc:Choice Requires="p14">
            <p:contentPart p14:bwMode="auto" r:id="rId13">
              <p14:nvContentPartPr>
                <p14:cNvPr id="139" name="Ink 138">
                  <a:extLst>
                    <a:ext uri="{FF2B5EF4-FFF2-40B4-BE49-F238E27FC236}">
                      <a16:creationId xmlns:a16="http://schemas.microsoft.com/office/drawing/2014/main" id="{BD340572-9694-4396-AC32-9BAAFFA257D9}"/>
                    </a:ext>
                  </a:extLst>
                </p14:cNvPr>
                <p14:cNvContentPartPr/>
                <p14:nvPr/>
              </p14:nvContentPartPr>
              <p14:xfrm>
                <a:off x="6886455" y="4028850"/>
                <a:ext cx="360" cy="360"/>
              </p14:xfrm>
            </p:contentPart>
          </mc:Choice>
          <mc:Fallback xmlns="">
            <p:pic>
              <p:nvPicPr>
                <p:cNvPr id="97" name="Ink 96">
                  <a:extLst>
                    <a:ext uri="{FF2B5EF4-FFF2-40B4-BE49-F238E27FC236}">
                      <a16:creationId xmlns:a16="http://schemas.microsoft.com/office/drawing/2014/main" id="{B31858AD-67C7-40E0-B81E-E8C5F264B226}"/>
                    </a:ext>
                  </a:extLst>
                </p:cNvPr>
                <p:cNvPicPr/>
                <p:nvPr/>
              </p:nvPicPr>
              <p:blipFill>
                <a:blip r:embed="rId5"/>
                <a:stretch>
                  <a:fillRect/>
                </a:stretch>
              </p:blipFill>
              <p:spPr>
                <a:xfrm>
                  <a:off x="6877455" y="40198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0" name="Ink 139">
                  <a:extLst>
                    <a:ext uri="{FF2B5EF4-FFF2-40B4-BE49-F238E27FC236}">
                      <a16:creationId xmlns:a16="http://schemas.microsoft.com/office/drawing/2014/main" id="{EBC196EA-EBCE-4E0D-9016-E55E0857B2C3}"/>
                    </a:ext>
                  </a:extLst>
                </p14:cNvPr>
                <p14:cNvContentPartPr/>
                <p14:nvPr/>
              </p14:nvContentPartPr>
              <p14:xfrm>
                <a:off x="7067175" y="5847930"/>
                <a:ext cx="360" cy="360"/>
              </p14:xfrm>
            </p:contentPart>
          </mc:Choice>
          <mc:Fallback xmlns="">
            <p:pic>
              <p:nvPicPr>
                <p:cNvPr id="98" name="Ink 97">
                  <a:extLst>
                    <a:ext uri="{FF2B5EF4-FFF2-40B4-BE49-F238E27FC236}">
                      <a16:creationId xmlns:a16="http://schemas.microsoft.com/office/drawing/2014/main" id="{0E0F0C75-4374-4EB6-A84F-A1C405E9A117}"/>
                    </a:ext>
                  </a:extLst>
                </p:cNvPr>
                <p:cNvPicPr/>
                <p:nvPr/>
              </p:nvPicPr>
              <p:blipFill>
                <a:blip r:embed="rId5"/>
                <a:stretch>
                  <a:fillRect/>
                </a:stretch>
              </p:blipFill>
              <p:spPr>
                <a:xfrm>
                  <a:off x="7058175" y="5838930"/>
                  <a:ext cx="18000" cy="18000"/>
                </a:xfrm>
                <a:prstGeom prst="rect">
                  <a:avLst/>
                </a:prstGeom>
              </p:spPr>
            </p:pic>
          </mc:Fallback>
        </mc:AlternateContent>
        <p:pic>
          <p:nvPicPr>
            <p:cNvPr id="141" name="Picture 140" descr="A close-up of a yellow truck&#10;&#10;Description automatically generated with medium confidence">
              <a:extLst>
                <a:ext uri="{FF2B5EF4-FFF2-40B4-BE49-F238E27FC236}">
                  <a16:creationId xmlns:a16="http://schemas.microsoft.com/office/drawing/2014/main" id="{287289C1-2723-49A3-B6F5-785335E35F53}"/>
                </a:ext>
              </a:extLst>
            </p:cNvPr>
            <p:cNvPicPr>
              <a:picLocks noChangeAspect="1"/>
            </p:cNvPicPr>
            <p:nvPr/>
          </p:nvPicPr>
          <p:blipFill>
            <a:blip r:embed="rId8"/>
            <a:stretch>
              <a:fillRect/>
            </a:stretch>
          </p:blipFill>
          <p:spPr>
            <a:xfrm>
              <a:off x="4581049" y="4343937"/>
              <a:ext cx="2265049" cy="1503993"/>
            </a:xfrm>
            <a:prstGeom prst="rect">
              <a:avLst/>
            </a:prstGeom>
          </p:spPr>
        </p:pic>
        <p:grpSp>
          <p:nvGrpSpPr>
            <p:cNvPr id="142" name="Group 141">
              <a:extLst>
                <a:ext uri="{FF2B5EF4-FFF2-40B4-BE49-F238E27FC236}">
                  <a16:creationId xmlns:a16="http://schemas.microsoft.com/office/drawing/2014/main" id="{04485A24-4FE1-4884-BB81-E1C8370B77AB}"/>
                </a:ext>
              </a:extLst>
            </p:cNvPr>
            <p:cNvGrpSpPr>
              <a:grpSpLocks noChangeAspect="1"/>
            </p:cNvGrpSpPr>
            <p:nvPr/>
          </p:nvGrpSpPr>
          <p:grpSpPr>
            <a:xfrm>
              <a:off x="5073808" y="4674385"/>
              <a:ext cx="194654" cy="173703"/>
              <a:chOff x="5060527" y="3553212"/>
              <a:chExt cx="194654" cy="173703"/>
            </a:xfrm>
          </p:grpSpPr>
          <p:sp>
            <p:nvSpPr>
              <p:cNvPr id="148" name="Oval 147">
                <a:extLst>
                  <a:ext uri="{FF2B5EF4-FFF2-40B4-BE49-F238E27FC236}">
                    <a16:creationId xmlns:a16="http://schemas.microsoft.com/office/drawing/2014/main" id="{B4545165-AD3E-4A49-AEBB-8AC78D812DE2}"/>
                  </a:ext>
                </a:extLst>
              </p:cNvPr>
              <p:cNvSpPr/>
              <p:nvPr/>
            </p:nvSpPr>
            <p:spPr>
              <a:xfrm rot="19857511" flipH="1">
                <a:off x="5060527" y="3553212"/>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9" name="Oval 148">
                <a:extLst>
                  <a:ext uri="{FF2B5EF4-FFF2-40B4-BE49-F238E27FC236}">
                    <a16:creationId xmlns:a16="http://schemas.microsoft.com/office/drawing/2014/main" id="{1013C9A9-373F-4AE1-BDF8-C32CA761A018}"/>
                  </a:ext>
                </a:extLst>
              </p:cNvPr>
              <p:cNvSpPr>
                <a:spLocks noChangeAspect="1"/>
              </p:cNvSpPr>
              <p:nvPr/>
            </p:nvSpPr>
            <p:spPr>
              <a:xfrm rot="19857511" flipH="1">
                <a:off x="5089054" y="3578668"/>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A1F2AA38-5FD5-4005-B0BC-868E60505047}"/>
                  </a:ext>
                </a:extLst>
              </p:cNvPr>
              <p:cNvSpPr>
                <a:spLocks noChangeAspect="1"/>
              </p:cNvSpPr>
              <p:nvPr/>
            </p:nvSpPr>
            <p:spPr>
              <a:xfrm rot="19857511" flipH="1">
                <a:off x="5124158" y="3622970"/>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43" name="Group 142">
              <a:extLst>
                <a:ext uri="{FF2B5EF4-FFF2-40B4-BE49-F238E27FC236}">
                  <a16:creationId xmlns:a16="http://schemas.microsoft.com/office/drawing/2014/main" id="{4933579A-A1F5-47FE-8138-1E615FEDBD74}"/>
                </a:ext>
              </a:extLst>
            </p:cNvPr>
            <p:cNvGrpSpPr>
              <a:grpSpLocks noChangeAspect="1"/>
            </p:cNvGrpSpPr>
            <p:nvPr/>
          </p:nvGrpSpPr>
          <p:grpSpPr>
            <a:xfrm>
              <a:off x="5324810" y="4656663"/>
              <a:ext cx="194654" cy="173703"/>
              <a:chOff x="5596385" y="3499131"/>
              <a:chExt cx="194654" cy="173703"/>
            </a:xfrm>
          </p:grpSpPr>
          <p:sp>
            <p:nvSpPr>
              <p:cNvPr id="145" name="Oval 144">
                <a:extLst>
                  <a:ext uri="{FF2B5EF4-FFF2-40B4-BE49-F238E27FC236}">
                    <a16:creationId xmlns:a16="http://schemas.microsoft.com/office/drawing/2014/main" id="{771B9C53-2990-4344-88F7-28CF4FAB83EB}"/>
                  </a:ext>
                </a:extLst>
              </p:cNvPr>
              <p:cNvSpPr/>
              <p:nvPr/>
            </p:nvSpPr>
            <p:spPr>
              <a:xfrm rot="19857511" flipH="1">
                <a:off x="5596385" y="3499131"/>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6" name="Oval 145">
                <a:extLst>
                  <a:ext uri="{FF2B5EF4-FFF2-40B4-BE49-F238E27FC236}">
                    <a16:creationId xmlns:a16="http://schemas.microsoft.com/office/drawing/2014/main" id="{A323D623-8392-466B-BD74-9307BF1B1F5C}"/>
                  </a:ext>
                </a:extLst>
              </p:cNvPr>
              <p:cNvSpPr>
                <a:spLocks noChangeAspect="1"/>
              </p:cNvSpPr>
              <p:nvPr/>
            </p:nvSpPr>
            <p:spPr>
              <a:xfrm rot="19857511" flipH="1">
                <a:off x="5624912" y="3524587"/>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A559E5E0-BC80-4372-A419-F8E92421F69F}"/>
                  </a:ext>
                </a:extLst>
              </p:cNvPr>
              <p:cNvSpPr>
                <a:spLocks noChangeAspect="1"/>
              </p:cNvSpPr>
              <p:nvPr/>
            </p:nvSpPr>
            <p:spPr>
              <a:xfrm rot="19857511" flipH="1">
                <a:off x="5645268" y="3568889"/>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44" name="Freeform: Shape 143">
              <a:extLst>
                <a:ext uri="{FF2B5EF4-FFF2-40B4-BE49-F238E27FC236}">
                  <a16:creationId xmlns:a16="http://schemas.microsoft.com/office/drawing/2014/main" id="{C6DD684D-4683-49E7-8641-356C626017D5}"/>
                </a:ext>
              </a:extLst>
            </p:cNvPr>
            <p:cNvSpPr>
              <a:spLocks noChangeAspect="1"/>
            </p:cNvSpPr>
            <p:nvPr/>
          </p:nvSpPr>
          <p:spPr>
            <a:xfrm rot="21071107">
              <a:off x="5130977" y="4899871"/>
              <a:ext cx="343418" cy="279418"/>
            </a:xfrm>
            <a:custGeom>
              <a:avLst/>
              <a:gdLst>
                <a:gd name="connsiteX0" fmla="*/ 24486 w 512066"/>
                <a:gd name="connsiteY0" fmla="*/ 0 h 348570"/>
                <a:gd name="connsiteX1" fmla="*/ 229511 w 512066"/>
                <a:gd name="connsiteY1" fmla="*/ 139101 h 348570"/>
                <a:gd name="connsiteX2" fmla="*/ 498642 w 512066"/>
                <a:gd name="connsiteY2" fmla="*/ 105699 h 348570"/>
                <a:gd name="connsiteX3" fmla="*/ 497469 w 512066"/>
                <a:gd name="connsiteY3" fmla="*/ 76161 h 348570"/>
                <a:gd name="connsiteX4" fmla="*/ 507857 w 512066"/>
                <a:gd name="connsiteY4" fmla="*/ 108440 h 348570"/>
                <a:gd name="connsiteX5" fmla="*/ 512066 w 512066"/>
                <a:gd name="connsiteY5" fmla="*/ 148718 h 348570"/>
                <a:gd name="connsiteX6" fmla="*/ 304885 w 512066"/>
                <a:gd name="connsiteY6" fmla="*/ 348570 h 348570"/>
                <a:gd name="connsiteX7" fmla="*/ 233649 w 512066"/>
                <a:gd name="connsiteY7" fmla="*/ 336443 h 348570"/>
                <a:gd name="connsiteX8" fmla="*/ 180091 w 512066"/>
                <a:gd name="connsiteY8" fmla="*/ 306804 h 348570"/>
                <a:gd name="connsiteX9" fmla="*/ 174329 w 512066"/>
                <a:gd name="connsiteY9" fmla="*/ 305390 h 348570"/>
                <a:gd name="connsiteX10" fmla="*/ 99205 w 512066"/>
                <a:gd name="connsiteY10" fmla="*/ 259868 h 348570"/>
                <a:gd name="connsiteX11" fmla="*/ 10470 w 512066"/>
                <a:gd name="connsiteY11" fmla="*/ 23047 h 34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066" h="348570">
                  <a:moveTo>
                    <a:pt x="24486" y="0"/>
                  </a:moveTo>
                  <a:lnTo>
                    <a:pt x="229511" y="139101"/>
                  </a:lnTo>
                  <a:lnTo>
                    <a:pt x="498642" y="105699"/>
                  </a:lnTo>
                  <a:lnTo>
                    <a:pt x="497469" y="76161"/>
                  </a:lnTo>
                  <a:lnTo>
                    <a:pt x="507857" y="108440"/>
                  </a:lnTo>
                  <a:cubicBezTo>
                    <a:pt x="510616" y="121451"/>
                    <a:pt x="512066" y="134921"/>
                    <a:pt x="512066" y="148718"/>
                  </a:cubicBezTo>
                  <a:cubicBezTo>
                    <a:pt x="512066" y="259093"/>
                    <a:pt x="419308" y="348570"/>
                    <a:pt x="304885" y="348570"/>
                  </a:cubicBezTo>
                  <a:cubicBezTo>
                    <a:pt x="279854" y="348570"/>
                    <a:pt x="255861" y="344288"/>
                    <a:pt x="233649" y="336443"/>
                  </a:cubicBezTo>
                  <a:lnTo>
                    <a:pt x="180091" y="306804"/>
                  </a:lnTo>
                  <a:lnTo>
                    <a:pt x="174329" y="305390"/>
                  </a:lnTo>
                  <a:cubicBezTo>
                    <a:pt x="148575" y="294644"/>
                    <a:pt x="123045" y="279436"/>
                    <a:pt x="99205" y="259868"/>
                  </a:cubicBezTo>
                  <a:cubicBezTo>
                    <a:pt x="15766" y="191380"/>
                    <a:pt x="-19325" y="92177"/>
                    <a:pt x="10470" y="23047"/>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136" name="TextBox 135">
            <a:extLst>
              <a:ext uri="{FF2B5EF4-FFF2-40B4-BE49-F238E27FC236}">
                <a16:creationId xmlns:a16="http://schemas.microsoft.com/office/drawing/2014/main" id="{ABF24A33-0350-448A-A382-95F8ACCAC81B}"/>
              </a:ext>
            </a:extLst>
          </p:cNvPr>
          <p:cNvSpPr txBox="1"/>
          <p:nvPr/>
        </p:nvSpPr>
        <p:spPr>
          <a:xfrm>
            <a:off x="4374858" y="2996444"/>
            <a:ext cx="3664836" cy="861774"/>
          </a:xfrm>
          <a:prstGeom prst="rect">
            <a:avLst/>
          </a:prstGeom>
          <a:noFill/>
          <a:ln>
            <a:solidFill>
              <a:srgbClr val="4789C5"/>
            </a:solidFill>
          </a:ln>
        </p:spPr>
        <p:txBody>
          <a:bodyPr wrap="square" rtlCol="0">
            <a:spAutoFit/>
          </a:bodyPr>
          <a:lstStyle/>
          <a:p>
            <a:r>
              <a:rPr lang="en-GB" sz="1000" dirty="0">
                <a:solidFill>
                  <a:srgbClr val="4789C5"/>
                </a:solidFill>
              </a:rPr>
              <a:t>Year 2</a:t>
            </a:r>
          </a:p>
          <a:p>
            <a:pPr marL="285750" indent="-285750">
              <a:buClr>
                <a:srgbClr val="4789C5"/>
              </a:buClr>
              <a:buFont typeface="Arial" panose="020B0604020202020204" pitchFamily="34" charset="0"/>
              <a:buChar char="•"/>
            </a:pPr>
            <a:r>
              <a:rPr lang="en-GB" sz="1000" dirty="0"/>
              <a:t>Introduction of apprenticeships for Support Services.</a:t>
            </a:r>
          </a:p>
          <a:p>
            <a:pPr marL="285750" indent="-285750">
              <a:buClr>
                <a:srgbClr val="4789C5"/>
              </a:buClr>
              <a:buFont typeface="Arial" panose="020B0604020202020204" pitchFamily="34" charset="0"/>
              <a:buChar char="•"/>
            </a:pPr>
            <a:r>
              <a:rPr lang="en-GB" sz="1000" dirty="0"/>
              <a:t>Delivery of Leadership Programme (Year 1).</a:t>
            </a:r>
          </a:p>
          <a:p>
            <a:pPr marL="285750" indent="-285750">
              <a:buClr>
                <a:srgbClr val="4789C5"/>
              </a:buClr>
              <a:buFont typeface="Arial" panose="020B0604020202020204" pitchFamily="34" charset="0"/>
              <a:buChar char="•"/>
            </a:pPr>
            <a:r>
              <a:rPr lang="en-GB" sz="1000" dirty="0"/>
              <a:t>Begin ‘talent planning’ processes.</a:t>
            </a:r>
          </a:p>
          <a:p>
            <a:pPr marL="285750" indent="-285750">
              <a:buClr>
                <a:srgbClr val="4789C5"/>
              </a:buClr>
              <a:buFont typeface="Arial" panose="020B0604020202020204" pitchFamily="34" charset="0"/>
              <a:buChar char="•"/>
            </a:pPr>
            <a:r>
              <a:rPr lang="en-GB" sz="1000" dirty="0"/>
              <a:t>In-house Coaching Programme design.</a:t>
            </a:r>
          </a:p>
        </p:txBody>
      </p:sp>
      <p:sp>
        <p:nvSpPr>
          <p:cNvPr id="137" name="TextBox 136">
            <a:extLst>
              <a:ext uri="{FF2B5EF4-FFF2-40B4-BE49-F238E27FC236}">
                <a16:creationId xmlns:a16="http://schemas.microsoft.com/office/drawing/2014/main" id="{B407D84C-B5F4-4F4C-A7E4-DF022C909D5E}"/>
              </a:ext>
            </a:extLst>
          </p:cNvPr>
          <p:cNvSpPr txBox="1"/>
          <p:nvPr/>
        </p:nvSpPr>
        <p:spPr>
          <a:xfrm>
            <a:off x="4360134" y="3916216"/>
            <a:ext cx="3664836" cy="707886"/>
          </a:xfrm>
          <a:prstGeom prst="rect">
            <a:avLst/>
          </a:prstGeom>
          <a:noFill/>
          <a:ln>
            <a:solidFill>
              <a:srgbClr val="4789C5"/>
            </a:solidFill>
          </a:ln>
        </p:spPr>
        <p:txBody>
          <a:bodyPr wrap="square" rtlCol="0">
            <a:spAutoFit/>
          </a:bodyPr>
          <a:lstStyle/>
          <a:p>
            <a:r>
              <a:rPr lang="en-GB" sz="1000" dirty="0">
                <a:solidFill>
                  <a:srgbClr val="4789C5"/>
                </a:solidFill>
              </a:rPr>
              <a:t>Year 3</a:t>
            </a:r>
          </a:p>
          <a:p>
            <a:pPr marL="285750" indent="-285750">
              <a:buClr>
                <a:srgbClr val="4789C5"/>
              </a:buClr>
              <a:buFont typeface="Arial" panose="020B0604020202020204" pitchFamily="34" charset="0"/>
              <a:buChar char="•"/>
            </a:pPr>
            <a:r>
              <a:rPr lang="en-GB" sz="1000" dirty="0"/>
              <a:t>Delivery of Leadership Programme (Year 2).</a:t>
            </a:r>
          </a:p>
          <a:p>
            <a:pPr marL="285750" indent="-285750">
              <a:buClr>
                <a:srgbClr val="4789C5"/>
              </a:buClr>
              <a:buFont typeface="Arial" panose="020B0604020202020204" pitchFamily="34" charset="0"/>
              <a:buChar char="•"/>
            </a:pPr>
            <a:r>
              <a:rPr lang="en-GB" sz="1000" dirty="0"/>
              <a:t>Continued Leadership Engagement Events.</a:t>
            </a:r>
          </a:p>
          <a:p>
            <a:pPr marL="285750" indent="-285750">
              <a:buClr>
                <a:srgbClr val="4789C5"/>
              </a:buClr>
              <a:buFont typeface="Arial" panose="020B0604020202020204" pitchFamily="34" charset="0"/>
              <a:buChar char="•"/>
            </a:pPr>
            <a:r>
              <a:rPr lang="en-GB" sz="1000" dirty="0"/>
              <a:t>Holistic, grade agnostic, development capability.</a:t>
            </a:r>
          </a:p>
        </p:txBody>
      </p:sp>
      <p:sp>
        <p:nvSpPr>
          <p:cNvPr id="138" name="TextBox 137">
            <a:extLst>
              <a:ext uri="{FF2B5EF4-FFF2-40B4-BE49-F238E27FC236}">
                <a16:creationId xmlns:a16="http://schemas.microsoft.com/office/drawing/2014/main" id="{CC4E66F5-7B2C-47BC-B2BC-D9A1CB1B23E3}"/>
              </a:ext>
            </a:extLst>
          </p:cNvPr>
          <p:cNvSpPr txBox="1"/>
          <p:nvPr/>
        </p:nvSpPr>
        <p:spPr>
          <a:xfrm>
            <a:off x="5108681" y="5108398"/>
            <a:ext cx="2916289" cy="707886"/>
          </a:xfrm>
          <a:prstGeom prst="rect">
            <a:avLst/>
          </a:prstGeom>
          <a:noFill/>
          <a:ln>
            <a:solidFill>
              <a:srgbClr val="4789C5"/>
            </a:solidFill>
          </a:ln>
        </p:spPr>
        <p:txBody>
          <a:bodyPr wrap="square" rtlCol="0">
            <a:spAutoFit/>
          </a:bodyPr>
          <a:lstStyle/>
          <a:p>
            <a:pPr marL="285750" indent="-285750">
              <a:buClr>
                <a:srgbClr val="4789C5"/>
              </a:buClr>
              <a:buFont typeface="Arial" panose="020B0604020202020204" pitchFamily="34" charset="0"/>
              <a:buChar char="•"/>
            </a:pPr>
            <a:r>
              <a:rPr lang="en-GB" sz="1000" dirty="0"/>
              <a:t>Staff Survey indicators are in upper quartile of ambulance trusts.</a:t>
            </a:r>
          </a:p>
          <a:p>
            <a:pPr marL="285750" indent="-285750">
              <a:buClr>
                <a:srgbClr val="4789C5"/>
              </a:buClr>
              <a:buFont typeface="Arial" panose="020B0604020202020204" pitchFamily="34" charset="0"/>
              <a:buChar char="•"/>
            </a:pPr>
            <a:r>
              <a:rPr lang="en-GB" sz="1000" dirty="0"/>
              <a:t>Retention is significantly improved.</a:t>
            </a:r>
          </a:p>
          <a:p>
            <a:pPr marL="285750" indent="-285750">
              <a:buClr>
                <a:srgbClr val="4789C5"/>
              </a:buClr>
              <a:buFont typeface="Arial" panose="020B0604020202020204" pitchFamily="34" charset="0"/>
              <a:buChar char="•"/>
            </a:pPr>
            <a:r>
              <a:rPr lang="en-GB" sz="1000" dirty="0"/>
              <a:t>EEAST is known as a ‘Learning’ organisation.</a:t>
            </a:r>
          </a:p>
        </p:txBody>
      </p:sp>
      <p:sp>
        <p:nvSpPr>
          <p:cNvPr id="169" name="TextBox 168">
            <a:extLst>
              <a:ext uri="{FF2B5EF4-FFF2-40B4-BE49-F238E27FC236}">
                <a16:creationId xmlns:a16="http://schemas.microsoft.com/office/drawing/2014/main" id="{C05014C5-943D-4BA8-9885-4C311091EC12}"/>
              </a:ext>
            </a:extLst>
          </p:cNvPr>
          <p:cNvSpPr txBox="1"/>
          <p:nvPr/>
        </p:nvSpPr>
        <p:spPr>
          <a:xfrm>
            <a:off x="4419748" y="1018931"/>
            <a:ext cx="4376736" cy="369332"/>
          </a:xfrm>
          <a:prstGeom prst="rect">
            <a:avLst/>
          </a:prstGeom>
          <a:noFill/>
        </p:spPr>
        <p:txBody>
          <a:bodyPr wrap="square">
            <a:spAutoFit/>
          </a:bodyPr>
          <a:lstStyle/>
          <a:p>
            <a:r>
              <a:rPr lang="en-GB" sz="1800" kern="1200" dirty="0">
                <a:solidFill>
                  <a:schemeClr val="bg1"/>
                </a:solidFill>
              </a:rPr>
              <a:t>Developing our People</a:t>
            </a:r>
            <a:endParaRPr lang="en-GB" dirty="0">
              <a:solidFill>
                <a:schemeClr val="bg1"/>
              </a:solidFill>
            </a:endParaRPr>
          </a:p>
        </p:txBody>
      </p:sp>
    </p:spTree>
    <p:extLst>
      <p:ext uri="{BB962C8B-B14F-4D97-AF65-F5344CB8AC3E}">
        <p14:creationId xmlns:p14="http://schemas.microsoft.com/office/powerpoint/2010/main" val="3484492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3" name="Ink 52">
                <a:extLst>
                  <a:ext uri="{FF2B5EF4-FFF2-40B4-BE49-F238E27FC236}">
                    <a16:creationId xmlns:a16="http://schemas.microsoft.com/office/drawing/2014/main" id="{22CD80DA-9C6A-49D5-A6E2-532C60659B38}"/>
                  </a:ext>
                </a:extLst>
              </p14:cNvPr>
              <p14:cNvContentPartPr/>
              <p14:nvPr/>
            </p14:nvContentPartPr>
            <p14:xfrm>
              <a:off x="6495855" y="3666690"/>
              <a:ext cx="3960" cy="13680"/>
            </p14:xfrm>
          </p:contentPart>
        </mc:Choice>
        <mc:Fallback xmlns="">
          <p:pic>
            <p:nvPicPr>
              <p:cNvPr id="53" name="Ink 52">
                <a:extLst>
                  <a:ext uri="{FF2B5EF4-FFF2-40B4-BE49-F238E27FC236}">
                    <a16:creationId xmlns:a16="http://schemas.microsoft.com/office/drawing/2014/main" id="{22CD80DA-9C6A-49D5-A6E2-532C60659B38}"/>
                  </a:ext>
                </a:extLst>
              </p:cNvPr>
              <p:cNvPicPr/>
              <p:nvPr/>
            </p:nvPicPr>
            <p:blipFill>
              <a:blip r:embed="rId4"/>
              <a:stretch>
                <a:fillRect/>
              </a:stretch>
            </p:blipFill>
            <p:spPr>
              <a:xfrm>
                <a:off x="6487605" y="3657690"/>
                <a:ext cx="2013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4" name="Ink 53">
                <a:extLst>
                  <a:ext uri="{FF2B5EF4-FFF2-40B4-BE49-F238E27FC236}">
                    <a16:creationId xmlns:a16="http://schemas.microsoft.com/office/drawing/2014/main" id="{E89F0CB5-D7CA-4BE3-A4F3-9CBE389CB8A1}"/>
                  </a:ext>
                </a:extLst>
              </p14:cNvPr>
              <p14:cNvContentPartPr/>
              <p14:nvPr/>
            </p14:nvContentPartPr>
            <p14:xfrm>
              <a:off x="6562455" y="3781170"/>
              <a:ext cx="360" cy="360"/>
            </p14:xfrm>
          </p:contentPart>
        </mc:Choice>
        <mc:Fallback xmlns="">
          <p:pic>
            <p:nvPicPr>
              <p:cNvPr id="54" name="Ink 53">
                <a:extLst>
                  <a:ext uri="{FF2B5EF4-FFF2-40B4-BE49-F238E27FC236}">
                    <a16:creationId xmlns:a16="http://schemas.microsoft.com/office/drawing/2014/main" id="{E89F0CB5-D7CA-4BE3-A4F3-9CBE389CB8A1}"/>
                  </a:ext>
                </a:extLst>
              </p:cNvPr>
              <p:cNvPicPr/>
              <p:nvPr/>
            </p:nvPicPr>
            <p:blipFill>
              <a:blip r:embed="rId6"/>
              <a:stretch>
                <a:fillRect/>
              </a:stretch>
            </p:blipFill>
            <p:spPr>
              <a:xfrm>
                <a:off x="6553455" y="3772170"/>
                <a:ext cx="18000" cy="18000"/>
              </a:xfrm>
              <a:prstGeom prst="rect">
                <a:avLst/>
              </a:prstGeom>
            </p:spPr>
          </p:pic>
        </mc:Fallback>
      </mc:AlternateContent>
      <p:sp>
        <p:nvSpPr>
          <p:cNvPr id="14" name="Freeform: Shape 13">
            <a:extLst>
              <a:ext uri="{FF2B5EF4-FFF2-40B4-BE49-F238E27FC236}">
                <a16:creationId xmlns:a16="http://schemas.microsoft.com/office/drawing/2014/main" id="{0F181AC9-58C4-4FA4-B2FA-93837D392C07}"/>
              </a:ext>
            </a:extLst>
          </p:cNvPr>
          <p:cNvSpPr/>
          <p:nvPr/>
        </p:nvSpPr>
        <p:spPr>
          <a:xfrm>
            <a:off x="463700" y="901195"/>
            <a:ext cx="3641875" cy="632637"/>
          </a:xfrm>
          <a:custGeom>
            <a:avLst/>
            <a:gdLst>
              <a:gd name="connsiteX0" fmla="*/ 2197889 w 2338197"/>
              <a:gd name="connsiteY0" fmla="*/ 0 h 632637"/>
              <a:gd name="connsiteX1" fmla="*/ 2198369 w 2338197"/>
              <a:gd name="connsiteY1" fmla="*/ 0 h 632637"/>
              <a:gd name="connsiteX2" fmla="*/ 2198369 w 2338197"/>
              <a:gd name="connsiteY2" fmla="*/ 8350 h 632637"/>
              <a:gd name="connsiteX3" fmla="*/ 0 w 2338197"/>
              <a:gd name="connsiteY3" fmla="*/ 0 h 632637"/>
              <a:gd name="connsiteX4" fmla="*/ 87666 w 2338197"/>
              <a:gd name="connsiteY4" fmla="*/ 0 h 632637"/>
              <a:gd name="connsiteX5" fmla="*/ 2087072 w 2338197"/>
              <a:gd name="connsiteY5" fmla="*/ 115036 h 632637"/>
              <a:gd name="connsiteX6" fmla="*/ 2089930 w 2338197"/>
              <a:gd name="connsiteY6" fmla="*/ 114149 h 632637"/>
              <a:gd name="connsiteX7" fmla="*/ 2131572 w 2338197"/>
              <a:gd name="connsiteY7" fmla="*/ 109951 h 632637"/>
              <a:gd name="connsiteX8" fmla="*/ 2173214 w 2338197"/>
              <a:gd name="connsiteY8" fmla="*/ 114149 h 632637"/>
              <a:gd name="connsiteX9" fmla="*/ 2196321 w 2338197"/>
              <a:gd name="connsiteY9" fmla="*/ 121322 h 632637"/>
              <a:gd name="connsiteX10" fmla="*/ 2198369 w 2338197"/>
              <a:gd name="connsiteY10" fmla="*/ 121440 h 632637"/>
              <a:gd name="connsiteX11" fmla="*/ 2198369 w 2338197"/>
              <a:gd name="connsiteY11" fmla="*/ 121957 h 632637"/>
              <a:gd name="connsiteX12" fmla="*/ 2212000 w 2338197"/>
              <a:gd name="connsiteY12" fmla="*/ 126189 h 632637"/>
              <a:gd name="connsiteX13" fmla="*/ 2338197 w 2338197"/>
              <a:gd name="connsiteY13" fmla="*/ 316576 h 632637"/>
              <a:gd name="connsiteX14" fmla="*/ 2131572 w 2338197"/>
              <a:gd name="connsiteY14" fmla="*/ 523201 h 632637"/>
              <a:gd name="connsiteX15" fmla="*/ 2089930 w 2338197"/>
              <a:gd name="connsiteY15" fmla="*/ 519003 h 632637"/>
              <a:gd name="connsiteX16" fmla="*/ 2084403 w 2338197"/>
              <a:gd name="connsiteY16" fmla="*/ 517287 h 632637"/>
              <a:gd name="connsiteX17" fmla="*/ 2874 w 2338197"/>
              <a:gd name="connsiteY17" fmla="*/ 629259 h 632637"/>
              <a:gd name="connsiteX18" fmla="*/ 53213 w 2338197"/>
              <a:gd name="connsiteY18" fmla="*/ 632637 h 632637"/>
              <a:gd name="connsiteX19" fmla="*/ 0 w 2338197"/>
              <a:gd name="connsiteY19" fmla="*/ 632637 h 63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8197" h="632637">
                <a:moveTo>
                  <a:pt x="2197889" y="0"/>
                </a:moveTo>
                <a:lnTo>
                  <a:pt x="2198369" y="0"/>
                </a:lnTo>
                <a:lnTo>
                  <a:pt x="2198369" y="8350"/>
                </a:lnTo>
                <a:close/>
                <a:moveTo>
                  <a:pt x="0" y="0"/>
                </a:moveTo>
                <a:lnTo>
                  <a:pt x="87666" y="0"/>
                </a:lnTo>
                <a:lnTo>
                  <a:pt x="2087072" y="115036"/>
                </a:lnTo>
                <a:lnTo>
                  <a:pt x="2089930" y="114149"/>
                </a:lnTo>
                <a:cubicBezTo>
                  <a:pt x="2103381" y="111397"/>
                  <a:pt x="2117308" y="109951"/>
                  <a:pt x="2131572" y="109951"/>
                </a:cubicBezTo>
                <a:cubicBezTo>
                  <a:pt x="2145837" y="109951"/>
                  <a:pt x="2159764" y="111397"/>
                  <a:pt x="2173214" y="114149"/>
                </a:cubicBezTo>
                <a:lnTo>
                  <a:pt x="2196321" y="121322"/>
                </a:lnTo>
                <a:lnTo>
                  <a:pt x="2198369" y="121440"/>
                </a:lnTo>
                <a:lnTo>
                  <a:pt x="2198369" y="121957"/>
                </a:lnTo>
                <a:lnTo>
                  <a:pt x="2212000" y="126189"/>
                </a:lnTo>
                <a:cubicBezTo>
                  <a:pt x="2286161" y="157556"/>
                  <a:pt x="2338197" y="230989"/>
                  <a:pt x="2338197" y="316576"/>
                </a:cubicBezTo>
                <a:cubicBezTo>
                  <a:pt x="2338197" y="430692"/>
                  <a:pt x="2245688" y="523201"/>
                  <a:pt x="2131572" y="523201"/>
                </a:cubicBezTo>
                <a:cubicBezTo>
                  <a:pt x="2117308" y="523201"/>
                  <a:pt x="2103381" y="521756"/>
                  <a:pt x="2089930" y="519003"/>
                </a:cubicBezTo>
                <a:lnTo>
                  <a:pt x="2084403" y="517287"/>
                </a:lnTo>
                <a:lnTo>
                  <a:pt x="2874" y="629259"/>
                </a:lnTo>
                <a:lnTo>
                  <a:pt x="53213" y="632637"/>
                </a:lnTo>
                <a:lnTo>
                  <a:pt x="0" y="632637"/>
                </a:lnTo>
                <a:close/>
              </a:path>
            </a:pathLst>
          </a:cu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nvGrpSpPr>
          <p:cNvPr id="15" name="Group 14">
            <a:extLst>
              <a:ext uri="{FF2B5EF4-FFF2-40B4-BE49-F238E27FC236}">
                <a16:creationId xmlns:a16="http://schemas.microsoft.com/office/drawing/2014/main" id="{F44BFE7B-74F2-4B68-B323-E9E30BC8E6C9}"/>
              </a:ext>
            </a:extLst>
          </p:cNvPr>
          <p:cNvGrpSpPr>
            <a:grpSpLocks noChangeAspect="1"/>
          </p:cNvGrpSpPr>
          <p:nvPr/>
        </p:nvGrpSpPr>
        <p:grpSpPr>
          <a:xfrm>
            <a:off x="3582638" y="951753"/>
            <a:ext cx="792512" cy="476928"/>
            <a:chOff x="3864387" y="4347152"/>
            <a:chExt cx="860791" cy="632845"/>
          </a:xfrm>
        </p:grpSpPr>
        <p:grpSp>
          <p:nvGrpSpPr>
            <p:cNvPr id="16" name="Group 15">
              <a:extLst>
                <a:ext uri="{FF2B5EF4-FFF2-40B4-BE49-F238E27FC236}">
                  <a16:creationId xmlns:a16="http://schemas.microsoft.com/office/drawing/2014/main" id="{0E0769FC-93BD-4ADA-B4C2-F92F427D4E62}"/>
                </a:ext>
              </a:extLst>
            </p:cNvPr>
            <p:cNvGrpSpPr>
              <a:grpSpLocks noChangeAspect="1"/>
            </p:cNvGrpSpPr>
            <p:nvPr/>
          </p:nvGrpSpPr>
          <p:grpSpPr>
            <a:xfrm>
              <a:off x="3864387" y="4409201"/>
              <a:ext cx="576936" cy="570796"/>
              <a:chOff x="3864386" y="4409200"/>
              <a:chExt cx="1573221" cy="1556477"/>
            </a:xfrm>
          </p:grpSpPr>
          <p:grpSp>
            <p:nvGrpSpPr>
              <p:cNvPr id="21" name="Group 20">
                <a:extLst>
                  <a:ext uri="{FF2B5EF4-FFF2-40B4-BE49-F238E27FC236}">
                    <a16:creationId xmlns:a16="http://schemas.microsoft.com/office/drawing/2014/main" id="{40AF7D5C-50BE-4025-9F11-E7B86E7B2FAE}"/>
                  </a:ext>
                </a:extLst>
              </p:cNvPr>
              <p:cNvGrpSpPr/>
              <p:nvPr/>
            </p:nvGrpSpPr>
            <p:grpSpPr>
              <a:xfrm>
                <a:off x="3864386" y="4409200"/>
                <a:ext cx="1573221" cy="1556477"/>
                <a:chOff x="3864386" y="4409200"/>
                <a:chExt cx="1573221" cy="1556477"/>
              </a:xfrm>
            </p:grpSpPr>
            <p:grpSp>
              <p:nvGrpSpPr>
                <p:cNvPr id="26" name="Group 25">
                  <a:extLst>
                    <a:ext uri="{FF2B5EF4-FFF2-40B4-BE49-F238E27FC236}">
                      <a16:creationId xmlns:a16="http://schemas.microsoft.com/office/drawing/2014/main" id="{61F42E20-AA3B-4143-9204-5E3E90BB9430}"/>
                    </a:ext>
                  </a:extLst>
                </p:cNvPr>
                <p:cNvGrpSpPr>
                  <a:grpSpLocks noChangeAspect="1"/>
                </p:cNvGrpSpPr>
                <p:nvPr/>
              </p:nvGrpSpPr>
              <p:grpSpPr>
                <a:xfrm>
                  <a:off x="3864386" y="4409200"/>
                  <a:ext cx="1573221" cy="1556477"/>
                  <a:chOff x="3864387" y="4409201"/>
                  <a:chExt cx="1021526" cy="1010654"/>
                </a:xfrm>
              </p:grpSpPr>
              <p:sp>
                <p:nvSpPr>
                  <p:cNvPr id="32" name="Oval 31">
                    <a:extLst>
                      <a:ext uri="{FF2B5EF4-FFF2-40B4-BE49-F238E27FC236}">
                        <a16:creationId xmlns:a16="http://schemas.microsoft.com/office/drawing/2014/main" id="{8E8EAA42-122F-4731-98D7-1F35A1EE89AA}"/>
                      </a:ext>
                    </a:extLst>
                  </p:cNvPr>
                  <p:cNvSpPr/>
                  <p:nvPr/>
                </p:nvSpPr>
                <p:spPr>
                  <a:xfrm>
                    <a:off x="3864387" y="4409202"/>
                    <a:ext cx="1021526" cy="1010653"/>
                  </a:xfrm>
                  <a:prstGeom prst="ellipse">
                    <a:avLst/>
                  </a:prstGeom>
                  <a:solidFill>
                    <a:srgbClr val="D943C7"/>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8BF10CF1-B8FA-4CD9-BF40-4AA363845B60}"/>
                      </a:ext>
                    </a:extLst>
                  </p:cNvPr>
                  <p:cNvSpPr/>
                  <p:nvPr/>
                </p:nvSpPr>
                <p:spPr>
                  <a:xfrm>
                    <a:off x="4367971" y="4409201"/>
                    <a:ext cx="510763" cy="1010654"/>
                  </a:xfrm>
                  <a:custGeom>
                    <a:avLst/>
                    <a:gdLst>
                      <a:gd name="connsiteX0" fmla="*/ 0 w 510763"/>
                      <a:gd name="connsiteY0" fmla="*/ 0 h 1010654"/>
                      <a:gd name="connsiteX1" fmla="*/ 510763 w 510763"/>
                      <a:gd name="connsiteY1" fmla="*/ 505327 h 1010654"/>
                      <a:gd name="connsiteX2" fmla="*/ 0 w 510763"/>
                      <a:gd name="connsiteY2" fmla="*/ 1010654 h 1010654"/>
                    </a:gdLst>
                    <a:ahLst/>
                    <a:cxnLst>
                      <a:cxn ang="0">
                        <a:pos x="connsiteX0" y="connsiteY0"/>
                      </a:cxn>
                      <a:cxn ang="0">
                        <a:pos x="connsiteX1" y="connsiteY1"/>
                      </a:cxn>
                      <a:cxn ang="0">
                        <a:pos x="connsiteX2" y="connsiteY2"/>
                      </a:cxn>
                    </a:cxnLst>
                    <a:rect l="l" t="t" r="r" b="b"/>
                    <a:pathLst>
                      <a:path w="510763" h="1010654">
                        <a:moveTo>
                          <a:pt x="0" y="0"/>
                        </a:moveTo>
                        <a:cubicBezTo>
                          <a:pt x="282087" y="0"/>
                          <a:pt x="510763" y="226243"/>
                          <a:pt x="510763" y="505327"/>
                        </a:cubicBezTo>
                        <a:cubicBezTo>
                          <a:pt x="510763" y="784411"/>
                          <a:pt x="282087" y="1010654"/>
                          <a:pt x="0" y="1010654"/>
                        </a:cubicBezTo>
                        <a:close/>
                      </a:path>
                    </a:pathLst>
                  </a:cu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27" name="Oval 26">
                  <a:extLst>
                    <a:ext uri="{FF2B5EF4-FFF2-40B4-BE49-F238E27FC236}">
                      <a16:creationId xmlns:a16="http://schemas.microsoft.com/office/drawing/2014/main" id="{351E807C-774B-4A17-BA00-73DB8E8A047E}"/>
                    </a:ext>
                  </a:extLst>
                </p:cNvPr>
                <p:cNvSpPr>
                  <a:spLocks noChangeAspect="1"/>
                </p:cNvSpPr>
                <p:nvPr/>
              </p:nvSpPr>
              <p:spPr>
                <a:xfrm>
                  <a:off x="4074696" y="4623523"/>
                  <a:ext cx="1144138" cy="111955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A92496CC-5AEB-4B0E-84C8-649132EB58EE}"/>
                    </a:ext>
                  </a:extLst>
                </p:cNvPr>
                <p:cNvGrpSpPr/>
                <p:nvPr/>
              </p:nvGrpSpPr>
              <p:grpSpPr>
                <a:xfrm>
                  <a:off x="4203058" y="4730237"/>
                  <a:ext cx="903481" cy="884502"/>
                  <a:chOff x="5218855" y="2657920"/>
                  <a:chExt cx="661904" cy="646754"/>
                </a:xfrm>
              </p:grpSpPr>
              <p:sp>
                <p:nvSpPr>
                  <p:cNvPr id="30" name="Oval 29">
                    <a:extLst>
                      <a:ext uri="{FF2B5EF4-FFF2-40B4-BE49-F238E27FC236}">
                        <a16:creationId xmlns:a16="http://schemas.microsoft.com/office/drawing/2014/main" id="{F37C193E-B534-40D4-80A8-1C495373F0C6}"/>
                      </a:ext>
                    </a:extLst>
                  </p:cNvPr>
                  <p:cNvSpPr>
                    <a:spLocks/>
                  </p:cNvSpPr>
                  <p:nvPr/>
                </p:nvSpPr>
                <p:spPr>
                  <a:xfrm>
                    <a:off x="5218855" y="2657921"/>
                    <a:ext cx="660956" cy="646753"/>
                  </a:xfrm>
                  <a:prstGeom prst="ellipse">
                    <a:avLst/>
                  </a:prstGeom>
                  <a:solidFill>
                    <a:srgbClr val="4789C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58F356DF-3193-4F3E-9045-DC8A039D3D1C}"/>
                      </a:ext>
                    </a:extLst>
                  </p:cNvPr>
                  <p:cNvSpPr>
                    <a:spLocks/>
                  </p:cNvSpPr>
                  <p:nvPr/>
                </p:nvSpPr>
                <p:spPr>
                  <a:xfrm>
                    <a:off x="5549333" y="2657920"/>
                    <a:ext cx="331426" cy="646754"/>
                  </a:xfrm>
                  <a:custGeom>
                    <a:avLst/>
                    <a:gdLst>
                      <a:gd name="connsiteX0" fmla="*/ 948 w 331426"/>
                      <a:gd name="connsiteY0" fmla="*/ 0 h 646754"/>
                      <a:gd name="connsiteX1" fmla="*/ 331426 w 331426"/>
                      <a:gd name="connsiteY1" fmla="*/ 323377 h 646754"/>
                      <a:gd name="connsiteX2" fmla="*/ 948 w 331426"/>
                      <a:gd name="connsiteY2" fmla="*/ 646754 h 646754"/>
                      <a:gd name="connsiteX3" fmla="*/ 0 w 331426"/>
                      <a:gd name="connsiteY3" fmla="*/ 646661 h 646754"/>
                      <a:gd name="connsiteX4" fmla="*/ 0 w 331426"/>
                      <a:gd name="connsiteY4" fmla="*/ 94 h 64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6" h="646754">
                        <a:moveTo>
                          <a:pt x="948" y="0"/>
                        </a:moveTo>
                        <a:cubicBezTo>
                          <a:pt x="183466" y="0"/>
                          <a:pt x="331426" y="144781"/>
                          <a:pt x="331426" y="323377"/>
                        </a:cubicBezTo>
                        <a:cubicBezTo>
                          <a:pt x="331426" y="501973"/>
                          <a:pt x="183466" y="646754"/>
                          <a:pt x="948" y="646754"/>
                        </a:cubicBezTo>
                        <a:lnTo>
                          <a:pt x="0" y="646661"/>
                        </a:lnTo>
                        <a:lnTo>
                          <a:pt x="0" y="94"/>
                        </a:lnTo>
                        <a:close/>
                      </a:path>
                    </a:pathLst>
                  </a:custGeom>
                  <a:solidFill>
                    <a:srgbClr val="99BA56"/>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29" name="Oval 28">
                  <a:extLst>
                    <a:ext uri="{FF2B5EF4-FFF2-40B4-BE49-F238E27FC236}">
                      <a16:creationId xmlns:a16="http://schemas.microsoft.com/office/drawing/2014/main" id="{EA3A050D-4252-462D-A61B-083640AADCD3}"/>
                    </a:ext>
                  </a:extLst>
                </p:cNvPr>
                <p:cNvSpPr>
                  <a:spLocks noChangeAspect="1"/>
                </p:cNvSpPr>
                <p:nvPr/>
              </p:nvSpPr>
              <p:spPr>
                <a:xfrm>
                  <a:off x="4340535" y="4860104"/>
                  <a:ext cx="601575" cy="58864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BCA77540-46AA-4486-BEB9-09B0D9CA8C62}"/>
                  </a:ext>
                </a:extLst>
              </p:cNvPr>
              <p:cNvGrpSpPr/>
              <p:nvPr/>
            </p:nvGrpSpPr>
            <p:grpSpPr>
              <a:xfrm>
                <a:off x="4428524" y="4925130"/>
                <a:ext cx="431128" cy="432100"/>
                <a:chOff x="6371624" y="5058480"/>
                <a:chExt cx="431128" cy="432100"/>
              </a:xfrm>
            </p:grpSpPr>
            <p:sp>
              <p:nvSpPr>
                <p:cNvPr id="23" name="Oval 22">
                  <a:extLst>
                    <a:ext uri="{FF2B5EF4-FFF2-40B4-BE49-F238E27FC236}">
                      <a16:creationId xmlns:a16="http://schemas.microsoft.com/office/drawing/2014/main" id="{79E8D101-9ED4-40B8-A33F-242C7F4B06C4}"/>
                    </a:ext>
                  </a:extLst>
                </p:cNvPr>
                <p:cNvSpPr>
                  <a:spLocks noChangeAspect="1"/>
                </p:cNvSpPr>
                <p:nvPr/>
              </p:nvSpPr>
              <p:spPr>
                <a:xfrm>
                  <a:off x="6384422" y="5059326"/>
                  <a:ext cx="418330" cy="431254"/>
                </a:xfrm>
                <a:prstGeom prst="ellipse">
                  <a:avLst/>
                </a:prstGeom>
                <a:solidFill>
                  <a:schemeClr val="accent6">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057F8C4C-DA49-4DA6-8C38-5D6CD01B8E40}"/>
                    </a:ext>
                  </a:extLst>
                </p:cNvPr>
                <p:cNvSpPr>
                  <a:spLocks noChangeAspect="1"/>
                </p:cNvSpPr>
                <p:nvPr/>
              </p:nvSpPr>
              <p:spPr>
                <a:xfrm>
                  <a:off x="6371624" y="5058480"/>
                  <a:ext cx="418330" cy="428550"/>
                </a:xfrm>
                <a:custGeom>
                  <a:avLst/>
                  <a:gdLst>
                    <a:gd name="connsiteX0" fmla="*/ 11764 w 418330"/>
                    <a:gd name="connsiteY0" fmla="*/ 145863 h 428550"/>
                    <a:gd name="connsiteX1" fmla="*/ 11764 w 418330"/>
                    <a:gd name="connsiteY1" fmla="*/ 282687 h 428550"/>
                    <a:gd name="connsiteX2" fmla="*/ 4250 w 418330"/>
                    <a:gd name="connsiteY2" fmla="*/ 257732 h 428550"/>
                    <a:gd name="connsiteX3" fmla="*/ 0 w 418330"/>
                    <a:gd name="connsiteY3" fmla="*/ 214275 h 428550"/>
                    <a:gd name="connsiteX4" fmla="*/ 4250 w 418330"/>
                    <a:gd name="connsiteY4" fmla="*/ 170819 h 428550"/>
                    <a:gd name="connsiteX5" fmla="*/ 215661 w 418330"/>
                    <a:gd name="connsiteY5" fmla="*/ 0 h 428550"/>
                    <a:gd name="connsiteX6" fmla="*/ 290582 w 418330"/>
                    <a:gd name="connsiteY6" fmla="*/ 15593 h 428550"/>
                    <a:gd name="connsiteX7" fmla="*/ 418330 w 418330"/>
                    <a:gd name="connsiteY7" fmla="*/ 214275 h 428550"/>
                    <a:gd name="connsiteX8" fmla="*/ 290582 w 418330"/>
                    <a:gd name="connsiteY8" fmla="*/ 412957 h 428550"/>
                    <a:gd name="connsiteX9" fmla="*/ 215661 w 418330"/>
                    <a:gd name="connsiteY9" fmla="*/ 428550 h 42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330" h="428550">
                      <a:moveTo>
                        <a:pt x="11764" y="145863"/>
                      </a:moveTo>
                      <a:lnTo>
                        <a:pt x="11764" y="282687"/>
                      </a:lnTo>
                      <a:lnTo>
                        <a:pt x="4250" y="257732"/>
                      </a:lnTo>
                      <a:cubicBezTo>
                        <a:pt x="1463" y="243695"/>
                        <a:pt x="0" y="229161"/>
                        <a:pt x="0" y="214275"/>
                      </a:cubicBezTo>
                      <a:cubicBezTo>
                        <a:pt x="0" y="199389"/>
                        <a:pt x="1463" y="184855"/>
                        <a:pt x="4250" y="170819"/>
                      </a:cubicBezTo>
                      <a:close/>
                      <a:moveTo>
                        <a:pt x="215661" y="0"/>
                      </a:moveTo>
                      <a:lnTo>
                        <a:pt x="290582" y="15593"/>
                      </a:lnTo>
                      <a:cubicBezTo>
                        <a:pt x="365654" y="48327"/>
                        <a:pt x="418330" y="124959"/>
                        <a:pt x="418330" y="214275"/>
                      </a:cubicBezTo>
                      <a:cubicBezTo>
                        <a:pt x="418330" y="303591"/>
                        <a:pt x="365654" y="380223"/>
                        <a:pt x="290582" y="412957"/>
                      </a:cubicBezTo>
                      <a:lnTo>
                        <a:pt x="215661" y="428550"/>
                      </a:lnTo>
                      <a:close/>
                    </a:path>
                  </a:pathLst>
                </a:custGeom>
                <a:solidFill>
                  <a:srgbClr val="13ACF9"/>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25" name="Oval 24">
                  <a:extLst>
                    <a:ext uri="{FF2B5EF4-FFF2-40B4-BE49-F238E27FC236}">
                      <a16:creationId xmlns:a16="http://schemas.microsoft.com/office/drawing/2014/main" id="{85D62493-81DC-4440-A6C6-C6E0A8D97229}"/>
                    </a:ext>
                  </a:extLst>
                </p:cNvPr>
                <p:cNvSpPr/>
                <p:nvPr/>
              </p:nvSpPr>
              <p:spPr>
                <a:xfrm>
                  <a:off x="6471564" y="5147057"/>
                  <a:ext cx="248650" cy="2563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17" name="Group 16">
              <a:extLst>
                <a:ext uri="{FF2B5EF4-FFF2-40B4-BE49-F238E27FC236}">
                  <a16:creationId xmlns:a16="http://schemas.microsoft.com/office/drawing/2014/main" id="{C27D9570-A23D-4E27-8D17-71C28F670E6A}"/>
                </a:ext>
              </a:extLst>
            </p:cNvPr>
            <p:cNvGrpSpPr>
              <a:grpSpLocks noChangeAspect="1"/>
            </p:cNvGrpSpPr>
            <p:nvPr/>
          </p:nvGrpSpPr>
          <p:grpSpPr>
            <a:xfrm>
              <a:off x="4104600" y="4347152"/>
              <a:ext cx="620578" cy="179782"/>
              <a:chOff x="5384269" y="3823459"/>
              <a:chExt cx="2676056" cy="775255"/>
            </a:xfrm>
          </p:grpSpPr>
          <p:sp>
            <p:nvSpPr>
              <p:cNvPr id="18" name="Rectangle 17">
                <a:extLst>
                  <a:ext uri="{FF2B5EF4-FFF2-40B4-BE49-F238E27FC236}">
                    <a16:creationId xmlns:a16="http://schemas.microsoft.com/office/drawing/2014/main" id="{4DBB7F26-B955-4AC5-885F-19AD3C4D0FAF}"/>
                  </a:ext>
                </a:extLst>
              </p:cNvPr>
              <p:cNvSpPr/>
              <p:nvPr/>
            </p:nvSpPr>
            <p:spPr>
              <a:xfrm rot="19601381">
                <a:off x="5384269" y="4529661"/>
                <a:ext cx="2676056" cy="69053"/>
              </a:xfrm>
              <a:prstGeom prst="rect">
                <a:avLst/>
              </a:prstGeom>
              <a:solidFill>
                <a:srgbClr val="00B05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Arrow: Notched Right 18">
                <a:extLst>
                  <a:ext uri="{FF2B5EF4-FFF2-40B4-BE49-F238E27FC236}">
                    <a16:creationId xmlns:a16="http://schemas.microsoft.com/office/drawing/2014/main" id="{25AB7DE3-E65C-4C7C-9B25-24A293676656}"/>
                  </a:ext>
                </a:extLst>
              </p:cNvPr>
              <p:cNvSpPr/>
              <p:nvPr/>
            </p:nvSpPr>
            <p:spPr>
              <a:xfrm rot="8846313">
                <a:off x="6944016" y="3960055"/>
                <a:ext cx="71378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Arrow: Notched Right 19">
                <a:extLst>
                  <a:ext uri="{FF2B5EF4-FFF2-40B4-BE49-F238E27FC236}">
                    <a16:creationId xmlns:a16="http://schemas.microsoft.com/office/drawing/2014/main" id="{1D5EE3F3-EFC9-4232-A6B9-866BB6505E7A}"/>
                  </a:ext>
                </a:extLst>
              </p:cNvPr>
              <p:cNvSpPr/>
              <p:nvPr/>
            </p:nvSpPr>
            <p:spPr>
              <a:xfrm rot="8846313">
                <a:off x="7214896" y="3823459"/>
                <a:ext cx="59553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40" name="TextBox 39">
            <a:extLst>
              <a:ext uri="{FF2B5EF4-FFF2-40B4-BE49-F238E27FC236}">
                <a16:creationId xmlns:a16="http://schemas.microsoft.com/office/drawing/2014/main" id="{F3BB97B8-582A-4CEF-A5DE-7B66A8509367}"/>
              </a:ext>
            </a:extLst>
          </p:cNvPr>
          <p:cNvSpPr txBox="1"/>
          <p:nvPr/>
        </p:nvSpPr>
        <p:spPr>
          <a:xfrm>
            <a:off x="463699" y="1756518"/>
            <a:ext cx="3664836" cy="1015663"/>
          </a:xfrm>
          <a:prstGeom prst="rect">
            <a:avLst/>
          </a:prstGeom>
          <a:noFill/>
          <a:ln>
            <a:solidFill>
              <a:srgbClr val="7030A0"/>
            </a:solidFill>
          </a:ln>
        </p:spPr>
        <p:txBody>
          <a:bodyPr wrap="square" rtlCol="0">
            <a:spAutoFit/>
          </a:bodyPr>
          <a:lstStyle/>
          <a:p>
            <a:r>
              <a:rPr lang="en-GB" sz="1000" dirty="0">
                <a:solidFill>
                  <a:srgbClr val="7030A0"/>
                </a:solidFill>
              </a:rPr>
              <a:t>Year 1</a:t>
            </a:r>
          </a:p>
          <a:p>
            <a:pPr marL="285750" indent="-285750">
              <a:buClr>
                <a:srgbClr val="7030A0"/>
              </a:buClr>
              <a:buFont typeface="Arial" panose="020B0604020202020204" pitchFamily="34" charset="0"/>
              <a:buChar char="•"/>
            </a:pPr>
            <a:r>
              <a:rPr lang="en-GB" sz="1000" dirty="0"/>
              <a:t>People Services Transformation leading to Strategic Business Partnering, Shared Services &amp; Centres of Expertise.</a:t>
            </a:r>
          </a:p>
          <a:p>
            <a:pPr marL="285750" indent="-285750">
              <a:buClr>
                <a:srgbClr val="7030A0"/>
              </a:buClr>
              <a:buFont typeface="Arial" panose="020B0604020202020204" pitchFamily="34" charset="0"/>
              <a:buChar char="•"/>
            </a:pPr>
            <a:r>
              <a:rPr lang="en-GB" sz="1000" dirty="0"/>
              <a:t>Improvements and initiatives delivered in line with EHRC / CQC requirements.</a:t>
            </a:r>
          </a:p>
          <a:p>
            <a:pPr marL="285750" indent="-285750">
              <a:buClr>
                <a:srgbClr val="7030A0"/>
              </a:buClr>
              <a:buFont typeface="Arial" panose="020B0604020202020204" pitchFamily="34" charset="0"/>
              <a:buChar char="•"/>
            </a:pPr>
            <a:r>
              <a:rPr lang="en-GB" sz="1000" dirty="0"/>
              <a:t>Culture &amp; Strategy Directorate established.</a:t>
            </a:r>
          </a:p>
        </p:txBody>
      </p:sp>
      <p:sp>
        <p:nvSpPr>
          <p:cNvPr id="46" name="TextBox 45">
            <a:extLst>
              <a:ext uri="{FF2B5EF4-FFF2-40B4-BE49-F238E27FC236}">
                <a16:creationId xmlns:a16="http://schemas.microsoft.com/office/drawing/2014/main" id="{31ED1376-CD7A-489D-9982-23FFB2100170}"/>
              </a:ext>
            </a:extLst>
          </p:cNvPr>
          <p:cNvSpPr txBox="1"/>
          <p:nvPr/>
        </p:nvSpPr>
        <p:spPr>
          <a:xfrm>
            <a:off x="463700" y="1009033"/>
            <a:ext cx="4376736" cy="369332"/>
          </a:xfrm>
          <a:prstGeom prst="rect">
            <a:avLst/>
          </a:prstGeom>
          <a:noFill/>
        </p:spPr>
        <p:txBody>
          <a:bodyPr wrap="square">
            <a:spAutoFit/>
          </a:bodyPr>
          <a:lstStyle/>
          <a:p>
            <a:r>
              <a:rPr lang="en-GB" sz="1800" kern="1200" dirty="0">
                <a:solidFill>
                  <a:schemeClr val="bg1"/>
                </a:solidFill>
              </a:rPr>
              <a:t>Building through Innovation</a:t>
            </a:r>
            <a:endParaRPr lang="en-GB" dirty="0">
              <a:solidFill>
                <a:schemeClr val="bg1"/>
              </a:solidFill>
            </a:endParaRPr>
          </a:p>
        </p:txBody>
      </p:sp>
      <p:sp>
        <p:nvSpPr>
          <p:cNvPr id="47" name="TextBox 46">
            <a:extLst>
              <a:ext uri="{FF2B5EF4-FFF2-40B4-BE49-F238E27FC236}">
                <a16:creationId xmlns:a16="http://schemas.microsoft.com/office/drawing/2014/main" id="{18D329EA-4E16-4D8A-B79C-966034FD60B2}"/>
              </a:ext>
            </a:extLst>
          </p:cNvPr>
          <p:cNvSpPr txBox="1"/>
          <p:nvPr/>
        </p:nvSpPr>
        <p:spPr>
          <a:xfrm>
            <a:off x="463699" y="4465871"/>
            <a:ext cx="2736647" cy="276999"/>
          </a:xfrm>
          <a:prstGeom prst="rect">
            <a:avLst/>
          </a:prstGeom>
          <a:noFill/>
        </p:spPr>
        <p:txBody>
          <a:bodyPr wrap="none" rtlCol="0">
            <a:spAutoFit/>
          </a:bodyPr>
          <a:lstStyle/>
          <a:p>
            <a:r>
              <a:rPr lang="en-GB" sz="1200" dirty="0">
                <a:solidFill>
                  <a:srgbClr val="7030A0"/>
                </a:solidFill>
              </a:rPr>
              <a:t>We will know that we have it right when:</a:t>
            </a:r>
          </a:p>
        </p:txBody>
      </p:sp>
      <p:grpSp>
        <p:nvGrpSpPr>
          <p:cNvPr id="86" name="Group 85">
            <a:extLst>
              <a:ext uri="{FF2B5EF4-FFF2-40B4-BE49-F238E27FC236}">
                <a16:creationId xmlns:a16="http://schemas.microsoft.com/office/drawing/2014/main" id="{FA1A55B1-52B4-436B-BA53-5354F39FBDDC}"/>
              </a:ext>
            </a:extLst>
          </p:cNvPr>
          <p:cNvGrpSpPr>
            <a:grpSpLocks noChangeAspect="1"/>
          </p:cNvGrpSpPr>
          <p:nvPr/>
        </p:nvGrpSpPr>
        <p:grpSpPr>
          <a:xfrm>
            <a:off x="467232" y="5065883"/>
            <a:ext cx="625991" cy="458058"/>
            <a:chOff x="4581049" y="4028850"/>
            <a:chExt cx="2486486" cy="1819440"/>
          </a:xfrm>
        </p:grpSpPr>
        <mc:AlternateContent xmlns:mc="http://schemas.openxmlformats.org/markup-compatibility/2006" xmlns:p14="http://schemas.microsoft.com/office/powerpoint/2010/main">
          <mc:Choice Requires="p14">
            <p:contentPart p14:bwMode="auto" r:id="rId7">
              <p14:nvContentPartPr>
                <p14:cNvPr id="55" name="Ink 54">
                  <a:extLst>
                    <a:ext uri="{FF2B5EF4-FFF2-40B4-BE49-F238E27FC236}">
                      <a16:creationId xmlns:a16="http://schemas.microsoft.com/office/drawing/2014/main" id="{803B5309-19E7-4E89-B008-3A689871D45F}"/>
                    </a:ext>
                  </a:extLst>
                </p14:cNvPr>
                <p14:cNvContentPartPr/>
                <p14:nvPr/>
              </p14:nvContentPartPr>
              <p14:xfrm>
                <a:off x="6886455" y="4028850"/>
                <a:ext cx="360" cy="360"/>
              </p14:xfrm>
            </p:contentPart>
          </mc:Choice>
          <mc:Fallback xmlns="">
            <p:pic>
              <p:nvPicPr>
                <p:cNvPr id="55" name="Ink 54">
                  <a:extLst>
                    <a:ext uri="{FF2B5EF4-FFF2-40B4-BE49-F238E27FC236}">
                      <a16:creationId xmlns:a16="http://schemas.microsoft.com/office/drawing/2014/main" id="{803B5309-19E7-4E89-B008-3A689871D45F}"/>
                    </a:ext>
                  </a:extLst>
                </p:cNvPr>
                <p:cNvPicPr/>
                <p:nvPr/>
              </p:nvPicPr>
              <p:blipFill>
                <a:blip r:embed="rId6"/>
                <a:stretch>
                  <a:fillRect/>
                </a:stretch>
              </p:blipFill>
              <p:spPr>
                <a:xfrm>
                  <a:off x="6877455" y="40198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6" name="Ink 55">
                  <a:extLst>
                    <a:ext uri="{FF2B5EF4-FFF2-40B4-BE49-F238E27FC236}">
                      <a16:creationId xmlns:a16="http://schemas.microsoft.com/office/drawing/2014/main" id="{206652D1-DEAA-46EF-AC6D-E54A0776FBBF}"/>
                    </a:ext>
                  </a:extLst>
                </p14:cNvPr>
                <p14:cNvContentPartPr/>
                <p14:nvPr/>
              </p14:nvContentPartPr>
              <p14:xfrm>
                <a:off x="7067175" y="5847930"/>
                <a:ext cx="360" cy="360"/>
              </p14:xfrm>
            </p:contentPart>
          </mc:Choice>
          <mc:Fallback xmlns="">
            <p:pic>
              <p:nvPicPr>
                <p:cNvPr id="56" name="Ink 55">
                  <a:extLst>
                    <a:ext uri="{FF2B5EF4-FFF2-40B4-BE49-F238E27FC236}">
                      <a16:creationId xmlns:a16="http://schemas.microsoft.com/office/drawing/2014/main" id="{206652D1-DEAA-46EF-AC6D-E54A0776FBBF}"/>
                    </a:ext>
                  </a:extLst>
                </p:cNvPr>
                <p:cNvPicPr/>
                <p:nvPr/>
              </p:nvPicPr>
              <p:blipFill>
                <a:blip r:embed="rId6"/>
                <a:stretch>
                  <a:fillRect/>
                </a:stretch>
              </p:blipFill>
              <p:spPr>
                <a:xfrm>
                  <a:off x="7058175" y="5838930"/>
                  <a:ext cx="18000" cy="18000"/>
                </a:xfrm>
                <a:prstGeom prst="rect">
                  <a:avLst/>
                </a:prstGeom>
              </p:spPr>
            </p:pic>
          </mc:Fallback>
        </mc:AlternateContent>
        <p:pic>
          <p:nvPicPr>
            <p:cNvPr id="58" name="Picture 57" descr="A close-up of a yellow truck&#10;&#10;Description automatically generated with medium confidence">
              <a:extLst>
                <a:ext uri="{FF2B5EF4-FFF2-40B4-BE49-F238E27FC236}">
                  <a16:creationId xmlns:a16="http://schemas.microsoft.com/office/drawing/2014/main" id="{948797EF-7ED5-49E3-B3F1-09C77C25D065}"/>
                </a:ext>
              </a:extLst>
            </p:cNvPr>
            <p:cNvPicPr>
              <a:picLocks noChangeAspect="1"/>
            </p:cNvPicPr>
            <p:nvPr/>
          </p:nvPicPr>
          <p:blipFill>
            <a:blip r:embed="rId9"/>
            <a:stretch>
              <a:fillRect/>
            </a:stretch>
          </p:blipFill>
          <p:spPr>
            <a:xfrm>
              <a:off x="4581049" y="4343937"/>
              <a:ext cx="2265049" cy="1503993"/>
            </a:xfrm>
            <a:prstGeom prst="rect">
              <a:avLst/>
            </a:prstGeom>
          </p:spPr>
        </p:pic>
        <p:grpSp>
          <p:nvGrpSpPr>
            <p:cNvPr id="80" name="Group 79">
              <a:extLst>
                <a:ext uri="{FF2B5EF4-FFF2-40B4-BE49-F238E27FC236}">
                  <a16:creationId xmlns:a16="http://schemas.microsoft.com/office/drawing/2014/main" id="{927B4D73-CF94-4BF1-B3DF-107ADB4A2F6A}"/>
                </a:ext>
              </a:extLst>
            </p:cNvPr>
            <p:cNvGrpSpPr>
              <a:grpSpLocks noChangeAspect="1"/>
            </p:cNvGrpSpPr>
            <p:nvPr/>
          </p:nvGrpSpPr>
          <p:grpSpPr>
            <a:xfrm>
              <a:off x="5073808" y="4674385"/>
              <a:ext cx="194654" cy="173703"/>
              <a:chOff x="5060527" y="3553212"/>
              <a:chExt cx="194654" cy="173703"/>
            </a:xfrm>
          </p:grpSpPr>
          <p:sp>
            <p:nvSpPr>
              <p:cNvPr id="64" name="Oval 63">
                <a:extLst>
                  <a:ext uri="{FF2B5EF4-FFF2-40B4-BE49-F238E27FC236}">
                    <a16:creationId xmlns:a16="http://schemas.microsoft.com/office/drawing/2014/main" id="{88F95F97-72E9-456C-92E9-ECB30899F701}"/>
                  </a:ext>
                </a:extLst>
              </p:cNvPr>
              <p:cNvSpPr/>
              <p:nvPr/>
            </p:nvSpPr>
            <p:spPr>
              <a:xfrm rot="19857511" flipH="1">
                <a:off x="5060527" y="3553212"/>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E454576-07CF-4455-B458-C32D3719FE3E}"/>
                  </a:ext>
                </a:extLst>
              </p:cNvPr>
              <p:cNvSpPr>
                <a:spLocks noChangeAspect="1"/>
              </p:cNvSpPr>
              <p:nvPr/>
            </p:nvSpPr>
            <p:spPr>
              <a:xfrm rot="19857511" flipH="1">
                <a:off x="5089054" y="3578668"/>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1B66854E-B533-4C43-9D38-4FF26705224C}"/>
                  </a:ext>
                </a:extLst>
              </p:cNvPr>
              <p:cNvSpPr>
                <a:spLocks noChangeAspect="1"/>
              </p:cNvSpPr>
              <p:nvPr/>
            </p:nvSpPr>
            <p:spPr>
              <a:xfrm rot="19857511" flipH="1">
                <a:off x="5124158" y="3622970"/>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id="{D0EFE0B1-8556-4F04-B2BC-03B344182218}"/>
                </a:ext>
              </a:extLst>
            </p:cNvPr>
            <p:cNvGrpSpPr>
              <a:grpSpLocks noChangeAspect="1"/>
            </p:cNvGrpSpPr>
            <p:nvPr/>
          </p:nvGrpSpPr>
          <p:grpSpPr>
            <a:xfrm>
              <a:off x="5324810" y="4656663"/>
              <a:ext cx="194654" cy="173703"/>
              <a:chOff x="5596385" y="3499131"/>
              <a:chExt cx="194654" cy="173703"/>
            </a:xfrm>
          </p:grpSpPr>
          <p:sp>
            <p:nvSpPr>
              <p:cNvPr id="77" name="Oval 76">
                <a:extLst>
                  <a:ext uri="{FF2B5EF4-FFF2-40B4-BE49-F238E27FC236}">
                    <a16:creationId xmlns:a16="http://schemas.microsoft.com/office/drawing/2014/main" id="{F23804C4-3A92-47E0-8815-279E3EB0EF48}"/>
                  </a:ext>
                </a:extLst>
              </p:cNvPr>
              <p:cNvSpPr/>
              <p:nvPr/>
            </p:nvSpPr>
            <p:spPr>
              <a:xfrm rot="19857511" flipH="1">
                <a:off x="5596385" y="3499131"/>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A9D2626-E623-4EA0-8041-F60E5743B5E8}"/>
                  </a:ext>
                </a:extLst>
              </p:cNvPr>
              <p:cNvSpPr>
                <a:spLocks noChangeAspect="1"/>
              </p:cNvSpPr>
              <p:nvPr/>
            </p:nvSpPr>
            <p:spPr>
              <a:xfrm rot="19857511" flipH="1">
                <a:off x="5624912" y="3524587"/>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6F30C32F-BF01-4419-841A-564863E32BD1}"/>
                  </a:ext>
                </a:extLst>
              </p:cNvPr>
              <p:cNvSpPr>
                <a:spLocks noChangeAspect="1"/>
              </p:cNvSpPr>
              <p:nvPr/>
            </p:nvSpPr>
            <p:spPr>
              <a:xfrm rot="19857511" flipH="1">
                <a:off x="5645268" y="3568889"/>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5" name="Freeform: Shape 84">
              <a:extLst>
                <a:ext uri="{FF2B5EF4-FFF2-40B4-BE49-F238E27FC236}">
                  <a16:creationId xmlns:a16="http://schemas.microsoft.com/office/drawing/2014/main" id="{B4DBB627-3299-4420-AFCE-965A83445BD9}"/>
                </a:ext>
              </a:extLst>
            </p:cNvPr>
            <p:cNvSpPr>
              <a:spLocks noChangeAspect="1"/>
            </p:cNvSpPr>
            <p:nvPr/>
          </p:nvSpPr>
          <p:spPr>
            <a:xfrm rot="21071107">
              <a:off x="5130977" y="4899871"/>
              <a:ext cx="343418" cy="279418"/>
            </a:xfrm>
            <a:custGeom>
              <a:avLst/>
              <a:gdLst>
                <a:gd name="connsiteX0" fmla="*/ 24486 w 512066"/>
                <a:gd name="connsiteY0" fmla="*/ 0 h 348570"/>
                <a:gd name="connsiteX1" fmla="*/ 229511 w 512066"/>
                <a:gd name="connsiteY1" fmla="*/ 139101 h 348570"/>
                <a:gd name="connsiteX2" fmla="*/ 498642 w 512066"/>
                <a:gd name="connsiteY2" fmla="*/ 105699 h 348570"/>
                <a:gd name="connsiteX3" fmla="*/ 497469 w 512066"/>
                <a:gd name="connsiteY3" fmla="*/ 76161 h 348570"/>
                <a:gd name="connsiteX4" fmla="*/ 507857 w 512066"/>
                <a:gd name="connsiteY4" fmla="*/ 108440 h 348570"/>
                <a:gd name="connsiteX5" fmla="*/ 512066 w 512066"/>
                <a:gd name="connsiteY5" fmla="*/ 148718 h 348570"/>
                <a:gd name="connsiteX6" fmla="*/ 304885 w 512066"/>
                <a:gd name="connsiteY6" fmla="*/ 348570 h 348570"/>
                <a:gd name="connsiteX7" fmla="*/ 233649 w 512066"/>
                <a:gd name="connsiteY7" fmla="*/ 336443 h 348570"/>
                <a:gd name="connsiteX8" fmla="*/ 180091 w 512066"/>
                <a:gd name="connsiteY8" fmla="*/ 306804 h 348570"/>
                <a:gd name="connsiteX9" fmla="*/ 174329 w 512066"/>
                <a:gd name="connsiteY9" fmla="*/ 305390 h 348570"/>
                <a:gd name="connsiteX10" fmla="*/ 99205 w 512066"/>
                <a:gd name="connsiteY10" fmla="*/ 259868 h 348570"/>
                <a:gd name="connsiteX11" fmla="*/ 10470 w 512066"/>
                <a:gd name="connsiteY11" fmla="*/ 23047 h 34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066" h="348570">
                  <a:moveTo>
                    <a:pt x="24486" y="0"/>
                  </a:moveTo>
                  <a:lnTo>
                    <a:pt x="229511" y="139101"/>
                  </a:lnTo>
                  <a:lnTo>
                    <a:pt x="498642" y="105699"/>
                  </a:lnTo>
                  <a:lnTo>
                    <a:pt x="497469" y="76161"/>
                  </a:lnTo>
                  <a:lnTo>
                    <a:pt x="507857" y="108440"/>
                  </a:lnTo>
                  <a:cubicBezTo>
                    <a:pt x="510616" y="121451"/>
                    <a:pt x="512066" y="134921"/>
                    <a:pt x="512066" y="148718"/>
                  </a:cubicBezTo>
                  <a:cubicBezTo>
                    <a:pt x="512066" y="259093"/>
                    <a:pt x="419308" y="348570"/>
                    <a:pt x="304885" y="348570"/>
                  </a:cubicBezTo>
                  <a:cubicBezTo>
                    <a:pt x="279854" y="348570"/>
                    <a:pt x="255861" y="344288"/>
                    <a:pt x="233649" y="336443"/>
                  </a:cubicBezTo>
                  <a:lnTo>
                    <a:pt x="180091" y="306804"/>
                  </a:lnTo>
                  <a:lnTo>
                    <a:pt x="174329" y="305390"/>
                  </a:lnTo>
                  <a:cubicBezTo>
                    <a:pt x="148575" y="294644"/>
                    <a:pt x="123045" y="279436"/>
                    <a:pt x="99205" y="259868"/>
                  </a:cubicBezTo>
                  <a:cubicBezTo>
                    <a:pt x="15766" y="191380"/>
                    <a:pt x="-19325" y="92177"/>
                    <a:pt x="10470" y="23047"/>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109" name="Freeform: Shape 108">
            <a:extLst>
              <a:ext uri="{FF2B5EF4-FFF2-40B4-BE49-F238E27FC236}">
                <a16:creationId xmlns:a16="http://schemas.microsoft.com/office/drawing/2014/main" id="{D3A78150-B2F1-487F-9478-160AD840AEA4}"/>
              </a:ext>
            </a:extLst>
          </p:cNvPr>
          <p:cNvSpPr/>
          <p:nvPr/>
        </p:nvSpPr>
        <p:spPr>
          <a:xfrm>
            <a:off x="4374859" y="901195"/>
            <a:ext cx="3641875" cy="632637"/>
          </a:xfrm>
          <a:custGeom>
            <a:avLst/>
            <a:gdLst>
              <a:gd name="connsiteX0" fmla="*/ 2197889 w 2338197"/>
              <a:gd name="connsiteY0" fmla="*/ 0 h 632637"/>
              <a:gd name="connsiteX1" fmla="*/ 2198369 w 2338197"/>
              <a:gd name="connsiteY1" fmla="*/ 0 h 632637"/>
              <a:gd name="connsiteX2" fmla="*/ 2198369 w 2338197"/>
              <a:gd name="connsiteY2" fmla="*/ 8350 h 632637"/>
              <a:gd name="connsiteX3" fmla="*/ 0 w 2338197"/>
              <a:gd name="connsiteY3" fmla="*/ 0 h 632637"/>
              <a:gd name="connsiteX4" fmla="*/ 87666 w 2338197"/>
              <a:gd name="connsiteY4" fmla="*/ 0 h 632637"/>
              <a:gd name="connsiteX5" fmla="*/ 2087072 w 2338197"/>
              <a:gd name="connsiteY5" fmla="*/ 115036 h 632637"/>
              <a:gd name="connsiteX6" fmla="*/ 2089930 w 2338197"/>
              <a:gd name="connsiteY6" fmla="*/ 114149 h 632637"/>
              <a:gd name="connsiteX7" fmla="*/ 2131572 w 2338197"/>
              <a:gd name="connsiteY7" fmla="*/ 109951 h 632637"/>
              <a:gd name="connsiteX8" fmla="*/ 2173214 w 2338197"/>
              <a:gd name="connsiteY8" fmla="*/ 114149 h 632637"/>
              <a:gd name="connsiteX9" fmla="*/ 2196321 w 2338197"/>
              <a:gd name="connsiteY9" fmla="*/ 121322 h 632637"/>
              <a:gd name="connsiteX10" fmla="*/ 2198369 w 2338197"/>
              <a:gd name="connsiteY10" fmla="*/ 121440 h 632637"/>
              <a:gd name="connsiteX11" fmla="*/ 2198369 w 2338197"/>
              <a:gd name="connsiteY11" fmla="*/ 121957 h 632637"/>
              <a:gd name="connsiteX12" fmla="*/ 2212000 w 2338197"/>
              <a:gd name="connsiteY12" fmla="*/ 126189 h 632637"/>
              <a:gd name="connsiteX13" fmla="*/ 2338197 w 2338197"/>
              <a:gd name="connsiteY13" fmla="*/ 316576 h 632637"/>
              <a:gd name="connsiteX14" fmla="*/ 2131572 w 2338197"/>
              <a:gd name="connsiteY14" fmla="*/ 523201 h 632637"/>
              <a:gd name="connsiteX15" fmla="*/ 2089930 w 2338197"/>
              <a:gd name="connsiteY15" fmla="*/ 519003 h 632637"/>
              <a:gd name="connsiteX16" fmla="*/ 2084403 w 2338197"/>
              <a:gd name="connsiteY16" fmla="*/ 517287 h 632637"/>
              <a:gd name="connsiteX17" fmla="*/ 2874 w 2338197"/>
              <a:gd name="connsiteY17" fmla="*/ 629259 h 632637"/>
              <a:gd name="connsiteX18" fmla="*/ 53213 w 2338197"/>
              <a:gd name="connsiteY18" fmla="*/ 632637 h 632637"/>
              <a:gd name="connsiteX19" fmla="*/ 0 w 2338197"/>
              <a:gd name="connsiteY19" fmla="*/ 632637 h 63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8197" h="632637">
                <a:moveTo>
                  <a:pt x="2197889" y="0"/>
                </a:moveTo>
                <a:lnTo>
                  <a:pt x="2198369" y="0"/>
                </a:lnTo>
                <a:lnTo>
                  <a:pt x="2198369" y="8350"/>
                </a:lnTo>
                <a:close/>
                <a:moveTo>
                  <a:pt x="0" y="0"/>
                </a:moveTo>
                <a:lnTo>
                  <a:pt x="87666" y="0"/>
                </a:lnTo>
                <a:lnTo>
                  <a:pt x="2087072" y="115036"/>
                </a:lnTo>
                <a:lnTo>
                  <a:pt x="2089930" y="114149"/>
                </a:lnTo>
                <a:cubicBezTo>
                  <a:pt x="2103381" y="111397"/>
                  <a:pt x="2117308" y="109951"/>
                  <a:pt x="2131572" y="109951"/>
                </a:cubicBezTo>
                <a:cubicBezTo>
                  <a:pt x="2145837" y="109951"/>
                  <a:pt x="2159764" y="111397"/>
                  <a:pt x="2173214" y="114149"/>
                </a:cubicBezTo>
                <a:lnTo>
                  <a:pt x="2196321" y="121322"/>
                </a:lnTo>
                <a:lnTo>
                  <a:pt x="2198369" y="121440"/>
                </a:lnTo>
                <a:lnTo>
                  <a:pt x="2198369" y="121957"/>
                </a:lnTo>
                <a:lnTo>
                  <a:pt x="2212000" y="126189"/>
                </a:lnTo>
                <a:cubicBezTo>
                  <a:pt x="2286161" y="157556"/>
                  <a:pt x="2338197" y="230989"/>
                  <a:pt x="2338197" y="316576"/>
                </a:cubicBezTo>
                <a:cubicBezTo>
                  <a:pt x="2338197" y="430692"/>
                  <a:pt x="2245688" y="523201"/>
                  <a:pt x="2131572" y="523201"/>
                </a:cubicBezTo>
                <a:cubicBezTo>
                  <a:pt x="2117308" y="523201"/>
                  <a:pt x="2103381" y="521756"/>
                  <a:pt x="2089930" y="519003"/>
                </a:cubicBezTo>
                <a:lnTo>
                  <a:pt x="2084403" y="517287"/>
                </a:lnTo>
                <a:lnTo>
                  <a:pt x="2874" y="629259"/>
                </a:lnTo>
                <a:lnTo>
                  <a:pt x="53213" y="632637"/>
                </a:lnTo>
                <a:lnTo>
                  <a:pt x="0" y="632637"/>
                </a:lnTo>
                <a:close/>
              </a:path>
            </a:pathLst>
          </a:custGeom>
          <a:solidFill>
            <a:srgbClr val="31859C"/>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nvGrpSpPr>
          <p:cNvPr id="110" name="Group 109">
            <a:extLst>
              <a:ext uri="{FF2B5EF4-FFF2-40B4-BE49-F238E27FC236}">
                <a16:creationId xmlns:a16="http://schemas.microsoft.com/office/drawing/2014/main" id="{6195E72D-8A8A-498C-99A4-633746C3E068}"/>
              </a:ext>
            </a:extLst>
          </p:cNvPr>
          <p:cNvGrpSpPr>
            <a:grpSpLocks noChangeAspect="1"/>
          </p:cNvGrpSpPr>
          <p:nvPr/>
        </p:nvGrpSpPr>
        <p:grpSpPr>
          <a:xfrm>
            <a:off x="7493797" y="951753"/>
            <a:ext cx="792512" cy="476928"/>
            <a:chOff x="3864387" y="4347152"/>
            <a:chExt cx="860791" cy="632845"/>
          </a:xfrm>
        </p:grpSpPr>
        <p:grpSp>
          <p:nvGrpSpPr>
            <p:cNvPr id="111" name="Group 110">
              <a:extLst>
                <a:ext uri="{FF2B5EF4-FFF2-40B4-BE49-F238E27FC236}">
                  <a16:creationId xmlns:a16="http://schemas.microsoft.com/office/drawing/2014/main" id="{1F47A985-3204-478A-BDE2-77D133C9F78B}"/>
                </a:ext>
              </a:extLst>
            </p:cNvPr>
            <p:cNvGrpSpPr>
              <a:grpSpLocks noChangeAspect="1"/>
            </p:cNvGrpSpPr>
            <p:nvPr/>
          </p:nvGrpSpPr>
          <p:grpSpPr>
            <a:xfrm>
              <a:off x="3864387" y="4409201"/>
              <a:ext cx="576936" cy="570796"/>
              <a:chOff x="3864386" y="4409200"/>
              <a:chExt cx="1573221" cy="1556477"/>
            </a:xfrm>
          </p:grpSpPr>
          <p:grpSp>
            <p:nvGrpSpPr>
              <p:cNvPr id="116" name="Group 115">
                <a:extLst>
                  <a:ext uri="{FF2B5EF4-FFF2-40B4-BE49-F238E27FC236}">
                    <a16:creationId xmlns:a16="http://schemas.microsoft.com/office/drawing/2014/main" id="{6B33D915-7CB2-4DDF-80D7-31B63E5BE641}"/>
                  </a:ext>
                </a:extLst>
              </p:cNvPr>
              <p:cNvGrpSpPr/>
              <p:nvPr/>
            </p:nvGrpSpPr>
            <p:grpSpPr>
              <a:xfrm>
                <a:off x="3864386" y="4409200"/>
                <a:ext cx="1573221" cy="1556477"/>
                <a:chOff x="3864386" y="4409200"/>
                <a:chExt cx="1573221" cy="1556477"/>
              </a:xfrm>
            </p:grpSpPr>
            <p:grpSp>
              <p:nvGrpSpPr>
                <p:cNvPr id="121" name="Group 120">
                  <a:extLst>
                    <a:ext uri="{FF2B5EF4-FFF2-40B4-BE49-F238E27FC236}">
                      <a16:creationId xmlns:a16="http://schemas.microsoft.com/office/drawing/2014/main" id="{0F4BF46A-89E8-474D-AE8A-21003E7F6AB9}"/>
                    </a:ext>
                  </a:extLst>
                </p:cNvPr>
                <p:cNvGrpSpPr>
                  <a:grpSpLocks noChangeAspect="1"/>
                </p:cNvGrpSpPr>
                <p:nvPr/>
              </p:nvGrpSpPr>
              <p:grpSpPr>
                <a:xfrm>
                  <a:off x="3864386" y="4409200"/>
                  <a:ext cx="1573221" cy="1556477"/>
                  <a:chOff x="3864387" y="4409201"/>
                  <a:chExt cx="1021526" cy="1010654"/>
                </a:xfrm>
              </p:grpSpPr>
              <p:sp>
                <p:nvSpPr>
                  <p:cNvPr id="127" name="Oval 126">
                    <a:extLst>
                      <a:ext uri="{FF2B5EF4-FFF2-40B4-BE49-F238E27FC236}">
                        <a16:creationId xmlns:a16="http://schemas.microsoft.com/office/drawing/2014/main" id="{EEBA99BA-C29E-43C8-B6C7-2B8DEC407F7B}"/>
                      </a:ext>
                    </a:extLst>
                  </p:cNvPr>
                  <p:cNvSpPr/>
                  <p:nvPr/>
                </p:nvSpPr>
                <p:spPr>
                  <a:xfrm>
                    <a:off x="3864387" y="4409202"/>
                    <a:ext cx="1021526" cy="1010653"/>
                  </a:xfrm>
                  <a:prstGeom prst="ellipse">
                    <a:avLst/>
                  </a:prstGeom>
                  <a:solidFill>
                    <a:srgbClr val="D943C7"/>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8" name="Freeform: Shape 127">
                    <a:extLst>
                      <a:ext uri="{FF2B5EF4-FFF2-40B4-BE49-F238E27FC236}">
                        <a16:creationId xmlns:a16="http://schemas.microsoft.com/office/drawing/2014/main" id="{9159FE38-ADA1-4E24-A6E4-355352ED97D6}"/>
                      </a:ext>
                    </a:extLst>
                  </p:cNvPr>
                  <p:cNvSpPr/>
                  <p:nvPr/>
                </p:nvSpPr>
                <p:spPr>
                  <a:xfrm>
                    <a:off x="4367971" y="4409201"/>
                    <a:ext cx="510763" cy="1010654"/>
                  </a:xfrm>
                  <a:custGeom>
                    <a:avLst/>
                    <a:gdLst>
                      <a:gd name="connsiteX0" fmla="*/ 0 w 510763"/>
                      <a:gd name="connsiteY0" fmla="*/ 0 h 1010654"/>
                      <a:gd name="connsiteX1" fmla="*/ 510763 w 510763"/>
                      <a:gd name="connsiteY1" fmla="*/ 505327 h 1010654"/>
                      <a:gd name="connsiteX2" fmla="*/ 0 w 510763"/>
                      <a:gd name="connsiteY2" fmla="*/ 1010654 h 1010654"/>
                    </a:gdLst>
                    <a:ahLst/>
                    <a:cxnLst>
                      <a:cxn ang="0">
                        <a:pos x="connsiteX0" y="connsiteY0"/>
                      </a:cxn>
                      <a:cxn ang="0">
                        <a:pos x="connsiteX1" y="connsiteY1"/>
                      </a:cxn>
                      <a:cxn ang="0">
                        <a:pos x="connsiteX2" y="connsiteY2"/>
                      </a:cxn>
                    </a:cxnLst>
                    <a:rect l="l" t="t" r="r" b="b"/>
                    <a:pathLst>
                      <a:path w="510763" h="1010654">
                        <a:moveTo>
                          <a:pt x="0" y="0"/>
                        </a:moveTo>
                        <a:cubicBezTo>
                          <a:pt x="282087" y="0"/>
                          <a:pt x="510763" y="226243"/>
                          <a:pt x="510763" y="505327"/>
                        </a:cubicBezTo>
                        <a:cubicBezTo>
                          <a:pt x="510763" y="784411"/>
                          <a:pt x="282087" y="1010654"/>
                          <a:pt x="0" y="1010654"/>
                        </a:cubicBezTo>
                        <a:close/>
                      </a:path>
                    </a:pathLst>
                  </a:cu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122" name="Oval 121">
                  <a:extLst>
                    <a:ext uri="{FF2B5EF4-FFF2-40B4-BE49-F238E27FC236}">
                      <a16:creationId xmlns:a16="http://schemas.microsoft.com/office/drawing/2014/main" id="{EB487EDE-7AC3-4BDA-97CC-9F75A3EA37BC}"/>
                    </a:ext>
                  </a:extLst>
                </p:cNvPr>
                <p:cNvSpPr>
                  <a:spLocks noChangeAspect="1"/>
                </p:cNvSpPr>
                <p:nvPr/>
              </p:nvSpPr>
              <p:spPr>
                <a:xfrm>
                  <a:off x="4074696" y="4623523"/>
                  <a:ext cx="1144138" cy="111955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23" name="Group 122">
                  <a:extLst>
                    <a:ext uri="{FF2B5EF4-FFF2-40B4-BE49-F238E27FC236}">
                      <a16:creationId xmlns:a16="http://schemas.microsoft.com/office/drawing/2014/main" id="{DEBF5011-D179-438B-80F3-CE3DF28F0DE5}"/>
                    </a:ext>
                  </a:extLst>
                </p:cNvPr>
                <p:cNvGrpSpPr/>
                <p:nvPr/>
              </p:nvGrpSpPr>
              <p:grpSpPr>
                <a:xfrm>
                  <a:off x="4203058" y="4730237"/>
                  <a:ext cx="903481" cy="884502"/>
                  <a:chOff x="5218855" y="2657920"/>
                  <a:chExt cx="661904" cy="646754"/>
                </a:xfrm>
              </p:grpSpPr>
              <p:sp>
                <p:nvSpPr>
                  <p:cNvPr id="125" name="Oval 124">
                    <a:extLst>
                      <a:ext uri="{FF2B5EF4-FFF2-40B4-BE49-F238E27FC236}">
                        <a16:creationId xmlns:a16="http://schemas.microsoft.com/office/drawing/2014/main" id="{C6065E61-C11A-4830-ABC7-B2E2EBFF73FE}"/>
                      </a:ext>
                    </a:extLst>
                  </p:cNvPr>
                  <p:cNvSpPr>
                    <a:spLocks/>
                  </p:cNvSpPr>
                  <p:nvPr/>
                </p:nvSpPr>
                <p:spPr>
                  <a:xfrm>
                    <a:off x="5218855" y="2657921"/>
                    <a:ext cx="660956" cy="646753"/>
                  </a:xfrm>
                  <a:prstGeom prst="ellipse">
                    <a:avLst/>
                  </a:prstGeom>
                  <a:solidFill>
                    <a:srgbClr val="4789C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6" name="Freeform: Shape 125">
                    <a:extLst>
                      <a:ext uri="{FF2B5EF4-FFF2-40B4-BE49-F238E27FC236}">
                        <a16:creationId xmlns:a16="http://schemas.microsoft.com/office/drawing/2014/main" id="{665A0B70-34D2-4124-9C34-3308FF18D36D}"/>
                      </a:ext>
                    </a:extLst>
                  </p:cNvPr>
                  <p:cNvSpPr>
                    <a:spLocks/>
                  </p:cNvSpPr>
                  <p:nvPr/>
                </p:nvSpPr>
                <p:spPr>
                  <a:xfrm>
                    <a:off x="5549333" y="2657920"/>
                    <a:ext cx="331426" cy="646754"/>
                  </a:xfrm>
                  <a:custGeom>
                    <a:avLst/>
                    <a:gdLst>
                      <a:gd name="connsiteX0" fmla="*/ 948 w 331426"/>
                      <a:gd name="connsiteY0" fmla="*/ 0 h 646754"/>
                      <a:gd name="connsiteX1" fmla="*/ 331426 w 331426"/>
                      <a:gd name="connsiteY1" fmla="*/ 323377 h 646754"/>
                      <a:gd name="connsiteX2" fmla="*/ 948 w 331426"/>
                      <a:gd name="connsiteY2" fmla="*/ 646754 h 646754"/>
                      <a:gd name="connsiteX3" fmla="*/ 0 w 331426"/>
                      <a:gd name="connsiteY3" fmla="*/ 646661 h 646754"/>
                      <a:gd name="connsiteX4" fmla="*/ 0 w 331426"/>
                      <a:gd name="connsiteY4" fmla="*/ 94 h 64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6" h="646754">
                        <a:moveTo>
                          <a:pt x="948" y="0"/>
                        </a:moveTo>
                        <a:cubicBezTo>
                          <a:pt x="183466" y="0"/>
                          <a:pt x="331426" y="144781"/>
                          <a:pt x="331426" y="323377"/>
                        </a:cubicBezTo>
                        <a:cubicBezTo>
                          <a:pt x="331426" y="501973"/>
                          <a:pt x="183466" y="646754"/>
                          <a:pt x="948" y="646754"/>
                        </a:cubicBezTo>
                        <a:lnTo>
                          <a:pt x="0" y="646661"/>
                        </a:lnTo>
                        <a:lnTo>
                          <a:pt x="0" y="94"/>
                        </a:lnTo>
                        <a:close/>
                      </a:path>
                    </a:pathLst>
                  </a:custGeom>
                  <a:solidFill>
                    <a:srgbClr val="99BA56"/>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124" name="Oval 123">
                  <a:extLst>
                    <a:ext uri="{FF2B5EF4-FFF2-40B4-BE49-F238E27FC236}">
                      <a16:creationId xmlns:a16="http://schemas.microsoft.com/office/drawing/2014/main" id="{802DB577-DB15-491A-8B19-68AEFB50EFB8}"/>
                    </a:ext>
                  </a:extLst>
                </p:cNvPr>
                <p:cNvSpPr>
                  <a:spLocks noChangeAspect="1"/>
                </p:cNvSpPr>
                <p:nvPr/>
              </p:nvSpPr>
              <p:spPr>
                <a:xfrm>
                  <a:off x="4340535" y="4860104"/>
                  <a:ext cx="601575" cy="58864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17" name="Group 116">
                <a:extLst>
                  <a:ext uri="{FF2B5EF4-FFF2-40B4-BE49-F238E27FC236}">
                    <a16:creationId xmlns:a16="http://schemas.microsoft.com/office/drawing/2014/main" id="{04DA14C7-C750-4E33-BB34-89ACDFCCB4BA}"/>
                  </a:ext>
                </a:extLst>
              </p:cNvPr>
              <p:cNvGrpSpPr/>
              <p:nvPr/>
            </p:nvGrpSpPr>
            <p:grpSpPr>
              <a:xfrm>
                <a:off x="4428524" y="4925130"/>
                <a:ext cx="431128" cy="432100"/>
                <a:chOff x="6371624" y="5058480"/>
                <a:chExt cx="431128" cy="432100"/>
              </a:xfrm>
            </p:grpSpPr>
            <p:sp>
              <p:nvSpPr>
                <p:cNvPr id="118" name="Oval 117">
                  <a:extLst>
                    <a:ext uri="{FF2B5EF4-FFF2-40B4-BE49-F238E27FC236}">
                      <a16:creationId xmlns:a16="http://schemas.microsoft.com/office/drawing/2014/main" id="{29210714-35D9-469C-82D1-733A7E89E51E}"/>
                    </a:ext>
                  </a:extLst>
                </p:cNvPr>
                <p:cNvSpPr>
                  <a:spLocks noChangeAspect="1"/>
                </p:cNvSpPr>
                <p:nvPr/>
              </p:nvSpPr>
              <p:spPr>
                <a:xfrm>
                  <a:off x="6384422" y="5059326"/>
                  <a:ext cx="418330" cy="431254"/>
                </a:xfrm>
                <a:prstGeom prst="ellipse">
                  <a:avLst/>
                </a:prstGeom>
                <a:solidFill>
                  <a:schemeClr val="accent6">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Freeform: Shape 118">
                  <a:extLst>
                    <a:ext uri="{FF2B5EF4-FFF2-40B4-BE49-F238E27FC236}">
                      <a16:creationId xmlns:a16="http://schemas.microsoft.com/office/drawing/2014/main" id="{BD178F93-6E11-42D0-BC7B-705A47130FE7}"/>
                    </a:ext>
                  </a:extLst>
                </p:cNvPr>
                <p:cNvSpPr>
                  <a:spLocks noChangeAspect="1"/>
                </p:cNvSpPr>
                <p:nvPr/>
              </p:nvSpPr>
              <p:spPr>
                <a:xfrm>
                  <a:off x="6371624" y="5058480"/>
                  <a:ext cx="418330" cy="428550"/>
                </a:xfrm>
                <a:custGeom>
                  <a:avLst/>
                  <a:gdLst>
                    <a:gd name="connsiteX0" fmla="*/ 11764 w 418330"/>
                    <a:gd name="connsiteY0" fmla="*/ 145863 h 428550"/>
                    <a:gd name="connsiteX1" fmla="*/ 11764 w 418330"/>
                    <a:gd name="connsiteY1" fmla="*/ 282687 h 428550"/>
                    <a:gd name="connsiteX2" fmla="*/ 4250 w 418330"/>
                    <a:gd name="connsiteY2" fmla="*/ 257732 h 428550"/>
                    <a:gd name="connsiteX3" fmla="*/ 0 w 418330"/>
                    <a:gd name="connsiteY3" fmla="*/ 214275 h 428550"/>
                    <a:gd name="connsiteX4" fmla="*/ 4250 w 418330"/>
                    <a:gd name="connsiteY4" fmla="*/ 170819 h 428550"/>
                    <a:gd name="connsiteX5" fmla="*/ 215661 w 418330"/>
                    <a:gd name="connsiteY5" fmla="*/ 0 h 428550"/>
                    <a:gd name="connsiteX6" fmla="*/ 290582 w 418330"/>
                    <a:gd name="connsiteY6" fmla="*/ 15593 h 428550"/>
                    <a:gd name="connsiteX7" fmla="*/ 418330 w 418330"/>
                    <a:gd name="connsiteY7" fmla="*/ 214275 h 428550"/>
                    <a:gd name="connsiteX8" fmla="*/ 290582 w 418330"/>
                    <a:gd name="connsiteY8" fmla="*/ 412957 h 428550"/>
                    <a:gd name="connsiteX9" fmla="*/ 215661 w 418330"/>
                    <a:gd name="connsiteY9" fmla="*/ 428550 h 42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330" h="428550">
                      <a:moveTo>
                        <a:pt x="11764" y="145863"/>
                      </a:moveTo>
                      <a:lnTo>
                        <a:pt x="11764" y="282687"/>
                      </a:lnTo>
                      <a:lnTo>
                        <a:pt x="4250" y="257732"/>
                      </a:lnTo>
                      <a:cubicBezTo>
                        <a:pt x="1463" y="243695"/>
                        <a:pt x="0" y="229161"/>
                        <a:pt x="0" y="214275"/>
                      </a:cubicBezTo>
                      <a:cubicBezTo>
                        <a:pt x="0" y="199389"/>
                        <a:pt x="1463" y="184855"/>
                        <a:pt x="4250" y="170819"/>
                      </a:cubicBezTo>
                      <a:close/>
                      <a:moveTo>
                        <a:pt x="215661" y="0"/>
                      </a:moveTo>
                      <a:lnTo>
                        <a:pt x="290582" y="15593"/>
                      </a:lnTo>
                      <a:cubicBezTo>
                        <a:pt x="365654" y="48327"/>
                        <a:pt x="418330" y="124959"/>
                        <a:pt x="418330" y="214275"/>
                      </a:cubicBezTo>
                      <a:cubicBezTo>
                        <a:pt x="418330" y="303591"/>
                        <a:pt x="365654" y="380223"/>
                        <a:pt x="290582" y="412957"/>
                      </a:cubicBezTo>
                      <a:lnTo>
                        <a:pt x="215661" y="428550"/>
                      </a:lnTo>
                      <a:close/>
                    </a:path>
                  </a:pathLst>
                </a:custGeom>
                <a:solidFill>
                  <a:srgbClr val="13ACF9"/>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20" name="Oval 119">
                  <a:extLst>
                    <a:ext uri="{FF2B5EF4-FFF2-40B4-BE49-F238E27FC236}">
                      <a16:creationId xmlns:a16="http://schemas.microsoft.com/office/drawing/2014/main" id="{A9B2B5EB-6654-4CC7-B3C9-93628136B8CF}"/>
                    </a:ext>
                  </a:extLst>
                </p:cNvPr>
                <p:cNvSpPr/>
                <p:nvPr/>
              </p:nvSpPr>
              <p:spPr>
                <a:xfrm>
                  <a:off x="6471564" y="5147057"/>
                  <a:ext cx="248650" cy="2563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112" name="Group 111">
              <a:extLst>
                <a:ext uri="{FF2B5EF4-FFF2-40B4-BE49-F238E27FC236}">
                  <a16:creationId xmlns:a16="http://schemas.microsoft.com/office/drawing/2014/main" id="{9425AC42-3673-434D-8489-69466961F855}"/>
                </a:ext>
              </a:extLst>
            </p:cNvPr>
            <p:cNvGrpSpPr>
              <a:grpSpLocks noChangeAspect="1"/>
            </p:cNvGrpSpPr>
            <p:nvPr/>
          </p:nvGrpSpPr>
          <p:grpSpPr>
            <a:xfrm>
              <a:off x="4104600" y="4347152"/>
              <a:ext cx="620578" cy="179782"/>
              <a:chOff x="5384269" y="3823459"/>
              <a:chExt cx="2676056" cy="775255"/>
            </a:xfrm>
          </p:grpSpPr>
          <p:sp>
            <p:nvSpPr>
              <p:cNvPr id="113" name="Rectangle 112">
                <a:extLst>
                  <a:ext uri="{FF2B5EF4-FFF2-40B4-BE49-F238E27FC236}">
                    <a16:creationId xmlns:a16="http://schemas.microsoft.com/office/drawing/2014/main" id="{0D04921B-F3FC-4DAD-AE43-77DBDFB83B1E}"/>
                  </a:ext>
                </a:extLst>
              </p:cNvPr>
              <p:cNvSpPr/>
              <p:nvPr/>
            </p:nvSpPr>
            <p:spPr>
              <a:xfrm rot="19601381">
                <a:off x="5384269" y="4529661"/>
                <a:ext cx="2676056" cy="69053"/>
              </a:xfrm>
              <a:prstGeom prst="rect">
                <a:avLst/>
              </a:prstGeom>
              <a:solidFill>
                <a:srgbClr val="00B05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Arrow: Notched Right 113">
                <a:extLst>
                  <a:ext uri="{FF2B5EF4-FFF2-40B4-BE49-F238E27FC236}">
                    <a16:creationId xmlns:a16="http://schemas.microsoft.com/office/drawing/2014/main" id="{A035ABE4-1E33-4DF6-90CF-F6B7891BBA3E}"/>
                  </a:ext>
                </a:extLst>
              </p:cNvPr>
              <p:cNvSpPr/>
              <p:nvPr/>
            </p:nvSpPr>
            <p:spPr>
              <a:xfrm rot="8846313">
                <a:off x="6944016" y="3960055"/>
                <a:ext cx="71378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5" name="Arrow: Notched Right 114">
                <a:extLst>
                  <a:ext uri="{FF2B5EF4-FFF2-40B4-BE49-F238E27FC236}">
                    <a16:creationId xmlns:a16="http://schemas.microsoft.com/office/drawing/2014/main" id="{F40B4651-8933-41B6-8D56-3B75ED7DBFA2}"/>
                  </a:ext>
                </a:extLst>
              </p:cNvPr>
              <p:cNvSpPr/>
              <p:nvPr/>
            </p:nvSpPr>
            <p:spPr>
              <a:xfrm rot="8846313">
                <a:off x="7214896" y="3823459"/>
                <a:ext cx="59553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90" name="TextBox 89">
            <a:extLst>
              <a:ext uri="{FF2B5EF4-FFF2-40B4-BE49-F238E27FC236}">
                <a16:creationId xmlns:a16="http://schemas.microsoft.com/office/drawing/2014/main" id="{7D496E2D-7360-4130-B031-9AE44A31BF64}"/>
              </a:ext>
            </a:extLst>
          </p:cNvPr>
          <p:cNvSpPr txBox="1"/>
          <p:nvPr/>
        </p:nvSpPr>
        <p:spPr>
          <a:xfrm>
            <a:off x="4374858" y="1756518"/>
            <a:ext cx="3664836" cy="861774"/>
          </a:xfrm>
          <a:prstGeom prst="rect">
            <a:avLst/>
          </a:prstGeom>
          <a:noFill/>
          <a:ln>
            <a:solidFill>
              <a:srgbClr val="31859C"/>
            </a:solidFill>
          </a:ln>
        </p:spPr>
        <p:txBody>
          <a:bodyPr wrap="square" rtlCol="0">
            <a:spAutoFit/>
          </a:bodyPr>
          <a:lstStyle/>
          <a:p>
            <a:r>
              <a:rPr lang="en-GB" sz="1000" dirty="0">
                <a:solidFill>
                  <a:srgbClr val="31859C"/>
                </a:solidFill>
              </a:rPr>
              <a:t>Year 1</a:t>
            </a:r>
          </a:p>
          <a:p>
            <a:pPr marL="171450" indent="-171450">
              <a:buFont typeface="Arial" panose="020B0604020202020204" pitchFamily="34" charset="0"/>
              <a:buChar char="•"/>
            </a:pPr>
            <a:r>
              <a:rPr lang="en-GB" sz="1000" dirty="0"/>
              <a:t>Scoping of ESR enhancements </a:t>
            </a:r>
          </a:p>
          <a:p>
            <a:pPr marL="171450" indent="-171450">
              <a:buFont typeface="Arial" panose="020B0604020202020204" pitchFamily="34" charset="0"/>
              <a:buChar char="•"/>
            </a:pPr>
            <a:r>
              <a:rPr lang="en-GB" sz="1000" dirty="0"/>
              <a:t>Electronic files</a:t>
            </a:r>
          </a:p>
          <a:p>
            <a:pPr marL="171450" indent="-171450">
              <a:buFont typeface="Arial" panose="020B0604020202020204" pitchFamily="34" charset="0"/>
              <a:buChar char="•"/>
            </a:pPr>
            <a:r>
              <a:rPr lang="en-GB" sz="1000" dirty="0"/>
              <a:t>Triage of People Services</a:t>
            </a:r>
          </a:p>
          <a:p>
            <a:pPr marL="171450" indent="-171450">
              <a:buFont typeface="Arial" panose="020B0604020202020204" pitchFamily="34" charset="0"/>
              <a:buChar char="•"/>
            </a:pPr>
            <a:endParaRPr lang="en-GB" sz="1000" dirty="0"/>
          </a:p>
        </p:txBody>
      </p:sp>
      <p:sp>
        <p:nvSpPr>
          <p:cNvPr id="93" name="TextBox 92">
            <a:extLst>
              <a:ext uri="{FF2B5EF4-FFF2-40B4-BE49-F238E27FC236}">
                <a16:creationId xmlns:a16="http://schemas.microsoft.com/office/drawing/2014/main" id="{D19D21E6-D61A-4D67-AB66-B0DC8A67919D}"/>
              </a:ext>
            </a:extLst>
          </p:cNvPr>
          <p:cNvSpPr txBox="1"/>
          <p:nvPr/>
        </p:nvSpPr>
        <p:spPr>
          <a:xfrm>
            <a:off x="4374859" y="1009033"/>
            <a:ext cx="4376736" cy="338554"/>
          </a:xfrm>
          <a:prstGeom prst="rect">
            <a:avLst/>
          </a:prstGeom>
          <a:noFill/>
        </p:spPr>
        <p:txBody>
          <a:bodyPr wrap="square">
            <a:spAutoFit/>
          </a:bodyPr>
          <a:lstStyle/>
          <a:p>
            <a:r>
              <a:rPr lang="en-GB" sz="1600" kern="1200" dirty="0">
                <a:solidFill>
                  <a:schemeClr val="bg1"/>
                </a:solidFill>
              </a:rPr>
              <a:t>Make life better via digital solutions</a:t>
            </a:r>
            <a:endParaRPr lang="en-GB" sz="1600" dirty="0">
              <a:solidFill>
                <a:schemeClr val="bg1"/>
              </a:solidFill>
            </a:endParaRPr>
          </a:p>
        </p:txBody>
      </p:sp>
      <p:sp>
        <p:nvSpPr>
          <p:cNvPr id="94" name="TextBox 93">
            <a:extLst>
              <a:ext uri="{FF2B5EF4-FFF2-40B4-BE49-F238E27FC236}">
                <a16:creationId xmlns:a16="http://schemas.microsoft.com/office/drawing/2014/main" id="{1D3DEE83-4D15-4EBC-801E-CA083C5758A6}"/>
              </a:ext>
            </a:extLst>
          </p:cNvPr>
          <p:cNvSpPr txBox="1"/>
          <p:nvPr/>
        </p:nvSpPr>
        <p:spPr>
          <a:xfrm>
            <a:off x="4374858" y="4465871"/>
            <a:ext cx="2736647" cy="276999"/>
          </a:xfrm>
          <a:prstGeom prst="rect">
            <a:avLst/>
          </a:prstGeom>
          <a:noFill/>
        </p:spPr>
        <p:txBody>
          <a:bodyPr wrap="none" rtlCol="0">
            <a:spAutoFit/>
          </a:bodyPr>
          <a:lstStyle/>
          <a:p>
            <a:r>
              <a:rPr lang="en-GB" sz="1200" dirty="0">
                <a:solidFill>
                  <a:srgbClr val="31859C"/>
                </a:solidFill>
              </a:rPr>
              <a:t>We will know that we have it right when:</a:t>
            </a:r>
          </a:p>
        </p:txBody>
      </p:sp>
      <p:grpSp>
        <p:nvGrpSpPr>
          <p:cNvPr id="96" name="Group 95">
            <a:extLst>
              <a:ext uri="{FF2B5EF4-FFF2-40B4-BE49-F238E27FC236}">
                <a16:creationId xmlns:a16="http://schemas.microsoft.com/office/drawing/2014/main" id="{B9035CB6-86CE-46C3-8432-579876F4A1B8}"/>
              </a:ext>
            </a:extLst>
          </p:cNvPr>
          <p:cNvGrpSpPr>
            <a:grpSpLocks noChangeAspect="1"/>
          </p:cNvGrpSpPr>
          <p:nvPr/>
        </p:nvGrpSpPr>
        <p:grpSpPr>
          <a:xfrm>
            <a:off x="4378391" y="5065883"/>
            <a:ext cx="625991" cy="458058"/>
            <a:chOff x="4581049" y="4028850"/>
            <a:chExt cx="2486486" cy="1819440"/>
          </a:xfrm>
        </p:grpSpPr>
        <mc:AlternateContent xmlns:mc="http://schemas.openxmlformats.org/markup-compatibility/2006" xmlns:p14="http://schemas.microsoft.com/office/powerpoint/2010/main">
          <mc:Choice Requires="p14">
            <p:contentPart p14:bwMode="auto" r:id="rId10">
              <p14:nvContentPartPr>
                <p14:cNvPr id="97" name="Ink 96">
                  <a:extLst>
                    <a:ext uri="{FF2B5EF4-FFF2-40B4-BE49-F238E27FC236}">
                      <a16:creationId xmlns:a16="http://schemas.microsoft.com/office/drawing/2014/main" id="{B31858AD-67C7-40E0-B81E-E8C5F264B226}"/>
                    </a:ext>
                  </a:extLst>
                </p14:cNvPr>
                <p14:cNvContentPartPr/>
                <p14:nvPr/>
              </p14:nvContentPartPr>
              <p14:xfrm>
                <a:off x="6886455" y="4028850"/>
                <a:ext cx="360" cy="360"/>
              </p14:xfrm>
            </p:contentPart>
          </mc:Choice>
          <mc:Fallback xmlns="">
            <p:pic>
              <p:nvPicPr>
                <p:cNvPr id="97" name="Ink 96">
                  <a:extLst>
                    <a:ext uri="{FF2B5EF4-FFF2-40B4-BE49-F238E27FC236}">
                      <a16:creationId xmlns:a16="http://schemas.microsoft.com/office/drawing/2014/main" id="{B31858AD-67C7-40E0-B81E-E8C5F264B226}"/>
                    </a:ext>
                  </a:extLst>
                </p:cNvPr>
                <p:cNvPicPr/>
                <p:nvPr/>
              </p:nvPicPr>
              <p:blipFill>
                <a:blip r:embed="rId6"/>
                <a:stretch>
                  <a:fillRect/>
                </a:stretch>
              </p:blipFill>
              <p:spPr>
                <a:xfrm>
                  <a:off x="6877455" y="40198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8" name="Ink 97">
                  <a:extLst>
                    <a:ext uri="{FF2B5EF4-FFF2-40B4-BE49-F238E27FC236}">
                      <a16:creationId xmlns:a16="http://schemas.microsoft.com/office/drawing/2014/main" id="{0E0F0C75-4374-4EB6-A84F-A1C405E9A117}"/>
                    </a:ext>
                  </a:extLst>
                </p14:cNvPr>
                <p14:cNvContentPartPr/>
                <p14:nvPr/>
              </p14:nvContentPartPr>
              <p14:xfrm>
                <a:off x="7067175" y="5847930"/>
                <a:ext cx="360" cy="360"/>
              </p14:xfrm>
            </p:contentPart>
          </mc:Choice>
          <mc:Fallback xmlns="">
            <p:pic>
              <p:nvPicPr>
                <p:cNvPr id="98" name="Ink 97">
                  <a:extLst>
                    <a:ext uri="{FF2B5EF4-FFF2-40B4-BE49-F238E27FC236}">
                      <a16:creationId xmlns:a16="http://schemas.microsoft.com/office/drawing/2014/main" id="{0E0F0C75-4374-4EB6-A84F-A1C405E9A117}"/>
                    </a:ext>
                  </a:extLst>
                </p:cNvPr>
                <p:cNvPicPr/>
                <p:nvPr/>
              </p:nvPicPr>
              <p:blipFill>
                <a:blip r:embed="rId6"/>
                <a:stretch>
                  <a:fillRect/>
                </a:stretch>
              </p:blipFill>
              <p:spPr>
                <a:xfrm>
                  <a:off x="7058175" y="5838930"/>
                  <a:ext cx="18000" cy="18000"/>
                </a:xfrm>
                <a:prstGeom prst="rect">
                  <a:avLst/>
                </a:prstGeom>
              </p:spPr>
            </p:pic>
          </mc:Fallback>
        </mc:AlternateContent>
        <p:pic>
          <p:nvPicPr>
            <p:cNvPr id="99" name="Picture 98" descr="A close-up of a yellow truck&#10;&#10;Description automatically generated with medium confidence">
              <a:extLst>
                <a:ext uri="{FF2B5EF4-FFF2-40B4-BE49-F238E27FC236}">
                  <a16:creationId xmlns:a16="http://schemas.microsoft.com/office/drawing/2014/main" id="{A4C7D75D-98D6-49A2-86DD-EBCD85FE8168}"/>
                </a:ext>
              </a:extLst>
            </p:cNvPr>
            <p:cNvPicPr>
              <a:picLocks noChangeAspect="1"/>
            </p:cNvPicPr>
            <p:nvPr/>
          </p:nvPicPr>
          <p:blipFill>
            <a:blip r:embed="rId9"/>
            <a:stretch>
              <a:fillRect/>
            </a:stretch>
          </p:blipFill>
          <p:spPr>
            <a:xfrm>
              <a:off x="4581049" y="4343937"/>
              <a:ext cx="2265049" cy="1503993"/>
            </a:xfrm>
            <a:prstGeom prst="rect">
              <a:avLst/>
            </a:prstGeom>
          </p:spPr>
        </p:pic>
        <p:grpSp>
          <p:nvGrpSpPr>
            <p:cNvPr id="100" name="Group 99">
              <a:extLst>
                <a:ext uri="{FF2B5EF4-FFF2-40B4-BE49-F238E27FC236}">
                  <a16:creationId xmlns:a16="http://schemas.microsoft.com/office/drawing/2014/main" id="{A771430A-FB88-4D5A-82DA-CFFFDE70E45A}"/>
                </a:ext>
              </a:extLst>
            </p:cNvPr>
            <p:cNvGrpSpPr>
              <a:grpSpLocks noChangeAspect="1"/>
            </p:cNvGrpSpPr>
            <p:nvPr/>
          </p:nvGrpSpPr>
          <p:grpSpPr>
            <a:xfrm>
              <a:off x="5073808" y="4674385"/>
              <a:ext cx="194654" cy="173703"/>
              <a:chOff x="5060527" y="3553212"/>
              <a:chExt cx="194654" cy="173703"/>
            </a:xfrm>
          </p:grpSpPr>
          <p:sp>
            <p:nvSpPr>
              <p:cNvPr id="106" name="Oval 105">
                <a:extLst>
                  <a:ext uri="{FF2B5EF4-FFF2-40B4-BE49-F238E27FC236}">
                    <a16:creationId xmlns:a16="http://schemas.microsoft.com/office/drawing/2014/main" id="{F0427532-8942-4603-B607-BA864B563008}"/>
                  </a:ext>
                </a:extLst>
              </p:cNvPr>
              <p:cNvSpPr/>
              <p:nvPr/>
            </p:nvSpPr>
            <p:spPr>
              <a:xfrm rot="19857511" flipH="1">
                <a:off x="5060527" y="3553212"/>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453E4AC3-BC23-44C9-B122-C7E308C0071B}"/>
                  </a:ext>
                </a:extLst>
              </p:cNvPr>
              <p:cNvSpPr>
                <a:spLocks noChangeAspect="1"/>
              </p:cNvSpPr>
              <p:nvPr/>
            </p:nvSpPr>
            <p:spPr>
              <a:xfrm rot="19857511" flipH="1">
                <a:off x="5089054" y="3578668"/>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315564EE-A777-4CC4-B46B-93FCA4E5E7C4}"/>
                  </a:ext>
                </a:extLst>
              </p:cNvPr>
              <p:cNvSpPr>
                <a:spLocks noChangeAspect="1"/>
              </p:cNvSpPr>
              <p:nvPr/>
            </p:nvSpPr>
            <p:spPr>
              <a:xfrm rot="19857511" flipH="1">
                <a:off x="5124158" y="3622970"/>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01" name="Group 100">
              <a:extLst>
                <a:ext uri="{FF2B5EF4-FFF2-40B4-BE49-F238E27FC236}">
                  <a16:creationId xmlns:a16="http://schemas.microsoft.com/office/drawing/2014/main" id="{053DA3BC-A482-411A-91CC-634C7EC3C962}"/>
                </a:ext>
              </a:extLst>
            </p:cNvPr>
            <p:cNvGrpSpPr>
              <a:grpSpLocks noChangeAspect="1"/>
            </p:cNvGrpSpPr>
            <p:nvPr/>
          </p:nvGrpSpPr>
          <p:grpSpPr>
            <a:xfrm>
              <a:off x="5324810" y="4656663"/>
              <a:ext cx="194654" cy="173703"/>
              <a:chOff x="5596385" y="3499131"/>
              <a:chExt cx="194654" cy="173703"/>
            </a:xfrm>
          </p:grpSpPr>
          <p:sp>
            <p:nvSpPr>
              <p:cNvPr id="103" name="Oval 102">
                <a:extLst>
                  <a:ext uri="{FF2B5EF4-FFF2-40B4-BE49-F238E27FC236}">
                    <a16:creationId xmlns:a16="http://schemas.microsoft.com/office/drawing/2014/main" id="{F5B05326-477F-48D3-AFEF-249E983D05C7}"/>
                  </a:ext>
                </a:extLst>
              </p:cNvPr>
              <p:cNvSpPr/>
              <p:nvPr/>
            </p:nvSpPr>
            <p:spPr>
              <a:xfrm rot="19857511" flipH="1">
                <a:off x="5596385" y="3499131"/>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8C5055FA-6000-44DD-A00A-B13322F00429}"/>
                  </a:ext>
                </a:extLst>
              </p:cNvPr>
              <p:cNvSpPr>
                <a:spLocks noChangeAspect="1"/>
              </p:cNvSpPr>
              <p:nvPr/>
            </p:nvSpPr>
            <p:spPr>
              <a:xfrm rot="19857511" flipH="1">
                <a:off x="5624912" y="3524587"/>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4AF3E296-70B6-42DE-BE68-67A42407C694}"/>
                  </a:ext>
                </a:extLst>
              </p:cNvPr>
              <p:cNvSpPr>
                <a:spLocks noChangeAspect="1"/>
              </p:cNvSpPr>
              <p:nvPr/>
            </p:nvSpPr>
            <p:spPr>
              <a:xfrm rot="19857511" flipH="1">
                <a:off x="5645268" y="3568889"/>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2" name="Freeform: Shape 101">
              <a:extLst>
                <a:ext uri="{FF2B5EF4-FFF2-40B4-BE49-F238E27FC236}">
                  <a16:creationId xmlns:a16="http://schemas.microsoft.com/office/drawing/2014/main" id="{21D3F069-52A5-4A26-9706-474E7FC09AE0}"/>
                </a:ext>
              </a:extLst>
            </p:cNvPr>
            <p:cNvSpPr>
              <a:spLocks noChangeAspect="1"/>
            </p:cNvSpPr>
            <p:nvPr/>
          </p:nvSpPr>
          <p:spPr>
            <a:xfrm rot="21071107">
              <a:off x="5130977" y="4899871"/>
              <a:ext cx="343418" cy="279418"/>
            </a:xfrm>
            <a:custGeom>
              <a:avLst/>
              <a:gdLst>
                <a:gd name="connsiteX0" fmla="*/ 24486 w 512066"/>
                <a:gd name="connsiteY0" fmla="*/ 0 h 348570"/>
                <a:gd name="connsiteX1" fmla="*/ 229511 w 512066"/>
                <a:gd name="connsiteY1" fmla="*/ 139101 h 348570"/>
                <a:gd name="connsiteX2" fmla="*/ 498642 w 512066"/>
                <a:gd name="connsiteY2" fmla="*/ 105699 h 348570"/>
                <a:gd name="connsiteX3" fmla="*/ 497469 w 512066"/>
                <a:gd name="connsiteY3" fmla="*/ 76161 h 348570"/>
                <a:gd name="connsiteX4" fmla="*/ 507857 w 512066"/>
                <a:gd name="connsiteY4" fmla="*/ 108440 h 348570"/>
                <a:gd name="connsiteX5" fmla="*/ 512066 w 512066"/>
                <a:gd name="connsiteY5" fmla="*/ 148718 h 348570"/>
                <a:gd name="connsiteX6" fmla="*/ 304885 w 512066"/>
                <a:gd name="connsiteY6" fmla="*/ 348570 h 348570"/>
                <a:gd name="connsiteX7" fmla="*/ 233649 w 512066"/>
                <a:gd name="connsiteY7" fmla="*/ 336443 h 348570"/>
                <a:gd name="connsiteX8" fmla="*/ 180091 w 512066"/>
                <a:gd name="connsiteY8" fmla="*/ 306804 h 348570"/>
                <a:gd name="connsiteX9" fmla="*/ 174329 w 512066"/>
                <a:gd name="connsiteY9" fmla="*/ 305390 h 348570"/>
                <a:gd name="connsiteX10" fmla="*/ 99205 w 512066"/>
                <a:gd name="connsiteY10" fmla="*/ 259868 h 348570"/>
                <a:gd name="connsiteX11" fmla="*/ 10470 w 512066"/>
                <a:gd name="connsiteY11" fmla="*/ 23047 h 34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066" h="348570">
                  <a:moveTo>
                    <a:pt x="24486" y="0"/>
                  </a:moveTo>
                  <a:lnTo>
                    <a:pt x="229511" y="139101"/>
                  </a:lnTo>
                  <a:lnTo>
                    <a:pt x="498642" y="105699"/>
                  </a:lnTo>
                  <a:lnTo>
                    <a:pt x="497469" y="76161"/>
                  </a:lnTo>
                  <a:lnTo>
                    <a:pt x="507857" y="108440"/>
                  </a:lnTo>
                  <a:cubicBezTo>
                    <a:pt x="510616" y="121451"/>
                    <a:pt x="512066" y="134921"/>
                    <a:pt x="512066" y="148718"/>
                  </a:cubicBezTo>
                  <a:cubicBezTo>
                    <a:pt x="512066" y="259093"/>
                    <a:pt x="419308" y="348570"/>
                    <a:pt x="304885" y="348570"/>
                  </a:cubicBezTo>
                  <a:cubicBezTo>
                    <a:pt x="279854" y="348570"/>
                    <a:pt x="255861" y="344288"/>
                    <a:pt x="233649" y="336443"/>
                  </a:cubicBezTo>
                  <a:lnTo>
                    <a:pt x="180091" y="306804"/>
                  </a:lnTo>
                  <a:lnTo>
                    <a:pt x="174329" y="305390"/>
                  </a:lnTo>
                  <a:cubicBezTo>
                    <a:pt x="148575" y="294644"/>
                    <a:pt x="123045" y="279436"/>
                    <a:pt x="99205" y="259868"/>
                  </a:cubicBezTo>
                  <a:cubicBezTo>
                    <a:pt x="15766" y="191380"/>
                    <a:pt x="-19325" y="92177"/>
                    <a:pt x="10470" y="23047"/>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131" name="TextBox 130">
            <a:extLst>
              <a:ext uri="{FF2B5EF4-FFF2-40B4-BE49-F238E27FC236}">
                <a16:creationId xmlns:a16="http://schemas.microsoft.com/office/drawing/2014/main" id="{C5399B06-5CD9-4670-9086-2D3E6ECD5116}"/>
              </a:ext>
            </a:extLst>
          </p:cNvPr>
          <p:cNvSpPr txBox="1"/>
          <p:nvPr/>
        </p:nvSpPr>
        <p:spPr>
          <a:xfrm>
            <a:off x="1170842" y="4991537"/>
            <a:ext cx="2957693" cy="707886"/>
          </a:xfrm>
          <a:prstGeom prst="rect">
            <a:avLst/>
          </a:prstGeom>
          <a:noFill/>
          <a:ln>
            <a:solidFill>
              <a:srgbClr val="7030A0"/>
            </a:solidFill>
          </a:ln>
        </p:spPr>
        <p:txBody>
          <a:bodyPr wrap="square" rtlCol="0">
            <a:spAutoFit/>
          </a:bodyPr>
          <a:lstStyle/>
          <a:p>
            <a:pPr marL="285750" indent="-285750">
              <a:buClr>
                <a:srgbClr val="7030A0"/>
              </a:buClr>
              <a:buFont typeface="Arial" panose="020B0604020202020204" pitchFamily="34" charset="0"/>
              <a:buChar char="•"/>
            </a:pPr>
            <a:r>
              <a:rPr lang="en-GB" sz="1000" dirty="0"/>
              <a:t>The ability to make improvement, show initiative and become involved in change which positively impacts our work, is a recognised attraction to working at EEAST.</a:t>
            </a:r>
          </a:p>
        </p:txBody>
      </p:sp>
      <p:sp>
        <p:nvSpPr>
          <p:cNvPr id="134" name="TextBox 133">
            <a:extLst>
              <a:ext uri="{FF2B5EF4-FFF2-40B4-BE49-F238E27FC236}">
                <a16:creationId xmlns:a16="http://schemas.microsoft.com/office/drawing/2014/main" id="{CCEB11B3-FCAE-4F59-8C42-D51096689CCB}"/>
              </a:ext>
            </a:extLst>
          </p:cNvPr>
          <p:cNvSpPr txBox="1"/>
          <p:nvPr/>
        </p:nvSpPr>
        <p:spPr>
          <a:xfrm>
            <a:off x="5100172" y="4989628"/>
            <a:ext cx="2916289" cy="246221"/>
          </a:xfrm>
          <a:prstGeom prst="rect">
            <a:avLst/>
          </a:prstGeom>
          <a:noFill/>
          <a:ln>
            <a:solidFill>
              <a:srgbClr val="31859C"/>
            </a:solidFill>
          </a:ln>
        </p:spPr>
        <p:txBody>
          <a:bodyPr wrap="square" rtlCol="0">
            <a:spAutoFit/>
          </a:bodyPr>
          <a:lstStyle/>
          <a:p>
            <a:pPr marL="285750" indent="-285750">
              <a:buClr>
                <a:srgbClr val="31859C"/>
              </a:buClr>
              <a:buFont typeface="Arial" panose="020B0604020202020204" pitchFamily="34" charset="0"/>
              <a:buChar char="•"/>
            </a:pPr>
            <a:r>
              <a:rPr lang="en-GB" sz="1000" dirty="0"/>
              <a:t>We get speedy resolution to queries.</a:t>
            </a:r>
          </a:p>
        </p:txBody>
      </p:sp>
      <p:sp>
        <p:nvSpPr>
          <p:cNvPr id="82" name="TextBox 81">
            <a:extLst>
              <a:ext uri="{FF2B5EF4-FFF2-40B4-BE49-F238E27FC236}">
                <a16:creationId xmlns:a16="http://schemas.microsoft.com/office/drawing/2014/main" id="{B427D1EE-8FE1-4EAD-9142-220FD5E2A690}"/>
              </a:ext>
            </a:extLst>
          </p:cNvPr>
          <p:cNvSpPr txBox="1"/>
          <p:nvPr/>
        </p:nvSpPr>
        <p:spPr>
          <a:xfrm>
            <a:off x="440739" y="2832488"/>
            <a:ext cx="3664836" cy="553998"/>
          </a:xfrm>
          <a:prstGeom prst="rect">
            <a:avLst/>
          </a:prstGeom>
          <a:noFill/>
          <a:ln>
            <a:solidFill>
              <a:srgbClr val="7030A0"/>
            </a:solidFill>
          </a:ln>
        </p:spPr>
        <p:txBody>
          <a:bodyPr wrap="square" rtlCol="0">
            <a:spAutoFit/>
          </a:bodyPr>
          <a:lstStyle/>
          <a:p>
            <a:r>
              <a:rPr lang="en-GB" sz="1000" dirty="0">
                <a:solidFill>
                  <a:srgbClr val="7030A0"/>
                </a:solidFill>
              </a:rPr>
              <a:t>Year 2</a:t>
            </a:r>
          </a:p>
          <a:p>
            <a:pPr marL="285750" indent="-285750">
              <a:buClr>
                <a:srgbClr val="7030A0"/>
              </a:buClr>
              <a:buFont typeface="Arial" panose="020B0604020202020204" pitchFamily="34" charset="0"/>
              <a:buChar char="•"/>
            </a:pPr>
            <a:r>
              <a:rPr lang="en-GB" sz="1000" dirty="0"/>
              <a:t>System review of 999 / 111 capabilities</a:t>
            </a:r>
          </a:p>
          <a:p>
            <a:pPr marL="285750" indent="-285750">
              <a:buClr>
                <a:srgbClr val="7030A0"/>
              </a:buClr>
              <a:buFont typeface="Arial" panose="020B0604020202020204" pitchFamily="34" charset="0"/>
              <a:buChar char="•"/>
            </a:pPr>
            <a:r>
              <a:rPr lang="en-GB" sz="1000" dirty="0"/>
              <a:t>Development of remote diagnostician role.</a:t>
            </a:r>
          </a:p>
        </p:txBody>
      </p:sp>
      <p:sp>
        <p:nvSpPr>
          <p:cNvPr id="83" name="TextBox 82">
            <a:extLst>
              <a:ext uri="{FF2B5EF4-FFF2-40B4-BE49-F238E27FC236}">
                <a16:creationId xmlns:a16="http://schemas.microsoft.com/office/drawing/2014/main" id="{F63DA530-2DD2-4DA6-A58E-A27A3D55D2BC}"/>
              </a:ext>
            </a:extLst>
          </p:cNvPr>
          <p:cNvSpPr txBox="1"/>
          <p:nvPr/>
        </p:nvSpPr>
        <p:spPr>
          <a:xfrm>
            <a:off x="445243" y="3423509"/>
            <a:ext cx="3664836" cy="861774"/>
          </a:xfrm>
          <a:prstGeom prst="rect">
            <a:avLst/>
          </a:prstGeom>
          <a:noFill/>
          <a:ln>
            <a:solidFill>
              <a:srgbClr val="7030A0"/>
            </a:solidFill>
          </a:ln>
        </p:spPr>
        <p:txBody>
          <a:bodyPr wrap="square" rtlCol="0">
            <a:spAutoFit/>
          </a:bodyPr>
          <a:lstStyle/>
          <a:p>
            <a:r>
              <a:rPr lang="en-GB" sz="1000" dirty="0">
                <a:solidFill>
                  <a:srgbClr val="7030A0"/>
                </a:solidFill>
              </a:rPr>
              <a:t>Year 3</a:t>
            </a:r>
          </a:p>
          <a:p>
            <a:pPr marL="285750" indent="-285750">
              <a:buClr>
                <a:srgbClr val="7030A0"/>
              </a:buClr>
              <a:buFont typeface="Arial" panose="020B0604020202020204" pitchFamily="34" charset="0"/>
              <a:buChar char="•"/>
            </a:pPr>
            <a:r>
              <a:rPr lang="en-GB" sz="1000" dirty="0"/>
              <a:t>Increased co-operation between clinical communities of practise.</a:t>
            </a:r>
          </a:p>
          <a:p>
            <a:pPr marL="285750" indent="-285750">
              <a:buClr>
                <a:srgbClr val="7030A0"/>
              </a:buClr>
              <a:buFont typeface="Arial" panose="020B0604020202020204" pitchFamily="34" charset="0"/>
              <a:buChar char="•"/>
            </a:pPr>
            <a:r>
              <a:rPr lang="en-GB" sz="1000" dirty="0"/>
              <a:t>Medical / Clinical Triage</a:t>
            </a:r>
          </a:p>
          <a:p>
            <a:pPr marL="285750" indent="-285750">
              <a:buClr>
                <a:srgbClr val="7030A0"/>
              </a:buClr>
              <a:buFont typeface="Arial" panose="020B0604020202020204" pitchFamily="34" charset="0"/>
              <a:buChar char="•"/>
            </a:pPr>
            <a:r>
              <a:rPr lang="en-GB" sz="1000" dirty="0"/>
              <a:t>Greater emphasis on ‘hear &amp; treat’, ‘see &amp; treat’.</a:t>
            </a:r>
          </a:p>
        </p:txBody>
      </p:sp>
      <p:sp>
        <p:nvSpPr>
          <p:cNvPr id="84" name="TextBox 83">
            <a:extLst>
              <a:ext uri="{FF2B5EF4-FFF2-40B4-BE49-F238E27FC236}">
                <a16:creationId xmlns:a16="http://schemas.microsoft.com/office/drawing/2014/main" id="{BE9742C0-C564-42AA-88F7-73B01B137696}"/>
              </a:ext>
            </a:extLst>
          </p:cNvPr>
          <p:cNvSpPr txBox="1"/>
          <p:nvPr/>
        </p:nvSpPr>
        <p:spPr>
          <a:xfrm>
            <a:off x="4378391" y="3768141"/>
            <a:ext cx="3664836" cy="400110"/>
          </a:xfrm>
          <a:prstGeom prst="rect">
            <a:avLst/>
          </a:prstGeom>
          <a:noFill/>
          <a:ln>
            <a:solidFill>
              <a:srgbClr val="31859C"/>
            </a:solidFill>
          </a:ln>
        </p:spPr>
        <p:txBody>
          <a:bodyPr wrap="square" rtlCol="0">
            <a:spAutoFit/>
          </a:bodyPr>
          <a:lstStyle/>
          <a:p>
            <a:r>
              <a:rPr lang="en-GB" sz="1000" dirty="0">
                <a:solidFill>
                  <a:srgbClr val="31859C"/>
                </a:solidFill>
              </a:rPr>
              <a:t>Year 3</a:t>
            </a:r>
          </a:p>
          <a:p>
            <a:pPr marL="285750" indent="-285750">
              <a:buClr>
                <a:srgbClr val="31859C"/>
              </a:buClr>
              <a:buFont typeface="Arial" panose="020B0604020202020204" pitchFamily="34" charset="0"/>
              <a:buChar char="•"/>
            </a:pPr>
            <a:r>
              <a:rPr lang="en-GB" sz="1000" dirty="0"/>
              <a:t>Digitally enabled decision making</a:t>
            </a:r>
          </a:p>
        </p:txBody>
      </p:sp>
      <p:sp>
        <p:nvSpPr>
          <p:cNvPr id="87" name="TextBox 86">
            <a:extLst>
              <a:ext uri="{FF2B5EF4-FFF2-40B4-BE49-F238E27FC236}">
                <a16:creationId xmlns:a16="http://schemas.microsoft.com/office/drawing/2014/main" id="{10AF4823-590C-415C-B26B-C6C5CB6F188B}"/>
              </a:ext>
            </a:extLst>
          </p:cNvPr>
          <p:cNvSpPr txBox="1"/>
          <p:nvPr/>
        </p:nvSpPr>
        <p:spPr>
          <a:xfrm>
            <a:off x="4378391" y="2816180"/>
            <a:ext cx="3664836" cy="707886"/>
          </a:xfrm>
          <a:prstGeom prst="rect">
            <a:avLst/>
          </a:prstGeom>
          <a:noFill/>
          <a:ln>
            <a:solidFill>
              <a:srgbClr val="31859C"/>
            </a:solidFill>
          </a:ln>
        </p:spPr>
        <p:txBody>
          <a:bodyPr wrap="square" rtlCol="0">
            <a:spAutoFit/>
          </a:bodyPr>
          <a:lstStyle/>
          <a:p>
            <a:r>
              <a:rPr lang="en-GB" sz="1000" dirty="0">
                <a:solidFill>
                  <a:srgbClr val="31859C"/>
                </a:solidFill>
              </a:rPr>
              <a:t>Year 2</a:t>
            </a:r>
          </a:p>
          <a:p>
            <a:pPr marL="285750" indent="-285750">
              <a:buClr>
                <a:srgbClr val="31859C"/>
              </a:buClr>
              <a:buFont typeface="Arial" panose="020B0604020202020204" pitchFamily="34" charset="0"/>
              <a:buChar char="•"/>
            </a:pPr>
            <a:r>
              <a:rPr lang="en-GB" sz="1000" dirty="0"/>
              <a:t>ESR Self Service</a:t>
            </a:r>
          </a:p>
          <a:p>
            <a:pPr marL="285750" indent="-285750">
              <a:buClr>
                <a:srgbClr val="31859C"/>
              </a:buClr>
              <a:buFont typeface="Arial" panose="020B0604020202020204" pitchFamily="34" charset="0"/>
              <a:buChar char="•"/>
            </a:pPr>
            <a:r>
              <a:rPr lang="en-GB" sz="1000" dirty="0"/>
              <a:t>ESR Supervisor Service</a:t>
            </a:r>
          </a:p>
          <a:p>
            <a:pPr marL="285750" indent="-285750">
              <a:buClr>
                <a:srgbClr val="31859C"/>
              </a:buClr>
              <a:buFont typeface="Arial" panose="020B0604020202020204" pitchFamily="34" charset="0"/>
              <a:buChar char="•"/>
            </a:pPr>
            <a:r>
              <a:rPr lang="en-GB" sz="1000" dirty="0"/>
              <a:t>Triage Telephony in People Services </a:t>
            </a:r>
          </a:p>
        </p:txBody>
      </p:sp>
      <p:sp>
        <p:nvSpPr>
          <p:cNvPr id="88" name="Title 1">
            <a:extLst>
              <a:ext uri="{FF2B5EF4-FFF2-40B4-BE49-F238E27FC236}">
                <a16:creationId xmlns:a16="http://schemas.microsoft.com/office/drawing/2014/main" id="{0D2A7F4A-77E8-4349-AAA9-65AC4AEF562A}"/>
              </a:ext>
            </a:extLst>
          </p:cNvPr>
          <p:cNvSpPr>
            <a:spLocks noGrp="1"/>
          </p:cNvSpPr>
          <p:nvPr>
            <p:ph type="title"/>
          </p:nvPr>
        </p:nvSpPr>
        <p:spPr>
          <a:xfrm>
            <a:off x="441628" y="32367"/>
            <a:ext cx="8140661" cy="796819"/>
          </a:xfrm>
        </p:spPr>
        <p:txBody>
          <a:bodyPr anchor="ctr">
            <a:normAutofit/>
          </a:bodyPr>
          <a:lstStyle/>
          <a:p>
            <a:r>
              <a:rPr lang="en-GB" sz="3200" dirty="0"/>
              <a:t>Themes 2022 - 2025</a:t>
            </a:r>
          </a:p>
        </p:txBody>
      </p:sp>
    </p:spTree>
    <p:extLst>
      <p:ext uri="{BB962C8B-B14F-4D97-AF65-F5344CB8AC3E}">
        <p14:creationId xmlns:p14="http://schemas.microsoft.com/office/powerpoint/2010/main" val="384722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a:extLst>
              <a:ext uri="{FF2B5EF4-FFF2-40B4-BE49-F238E27FC236}">
                <a16:creationId xmlns:a16="http://schemas.microsoft.com/office/drawing/2014/main" id="{D19D21E6-D61A-4D67-AB66-B0DC8A67919D}"/>
              </a:ext>
            </a:extLst>
          </p:cNvPr>
          <p:cNvSpPr txBox="1"/>
          <p:nvPr/>
        </p:nvSpPr>
        <p:spPr>
          <a:xfrm>
            <a:off x="4374859" y="1009033"/>
            <a:ext cx="4376736" cy="338554"/>
          </a:xfrm>
          <a:prstGeom prst="rect">
            <a:avLst/>
          </a:prstGeom>
          <a:noFill/>
        </p:spPr>
        <p:txBody>
          <a:bodyPr wrap="square">
            <a:spAutoFit/>
          </a:bodyPr>
          <a:lstStyle/>
          <a:p>
            <a:r>
              <a:rPr lang="en-GB" sz="1600" kern="1200" dirty="0">
                <a:solidFill>
                  <a:schemeClr val="bg1"/>
                </a:solidFill>
              </a:rPr>
              <a:t>Make life better via digital solutions</a:t>
            </a:r>
            <a:endParaRPr lang="en-GB" sz="1600" dirty="0">
              <a:solidFill>
                <a:schemeClr val="bg1"/>
              </a:solidFill>
            </a:endParaRPr>
          </a:p>
        </p:txBody>
      </p:sp>
      <p:grpSp>
        <p:nvGrpSpPr>
          <p:cNvPr id="2" name="Group 1">
            <a:extLst>
              <a:ext uri="{FF2B5EF4-FFF2-40B4-BE49-F238E27FC236}">
                <a16:creationId xmlns:a16="http://schemas.microsoft.com/office/drawing/2014/main" id="{59BC3CAD-98B4-445A-977B-CCBC9E76AA2F}"/>
              </a:ext>
            </a:extLst>
          </p:cNvPr>
          <p:cNvGrpSpPr/>
          <p:nvPr/>
        </p:nvGrpSpPr>
        <p:grpSpPr>
          <a:xfrm>
            <a:off x="463699" y="901195"/>
            <a:ext cx="4376737" cy="4644340"/>
            <a:chOff x="463699" y="901195"/>
            <a:chExt cx="4376737" cy="4644340"/>
          </a:xfrm>
        </p:grpSpPr>
        <p:sp>
          <p:nvSpPr>
            <p:cNvPr id="14" name="Freeform: Shape 13">
              <a:extLst>
                <a:ext uri="{FF2B5EF4-FFF2-40B4-BE49-F238E27FC236}">
                  <a16:creationId xmlns:a16="http://schemas.microsoft.com/office/drawing/2014/main" id="{0F181AC9-58C4-4FA4-B2FA-93837D392C07}"/>
                </a:ext>
              </a:extLst>
            </p:cNvPr>
            <p:cNvSpPr/>
            <p:nvPr/>
          </p:nvSpPr>
          <p:spPr>
            <a:xfrm>
              <a:off x="463700" y="901195"/>
              <a:ext cx="3641875" cy="632637"/>
            </a:xfrm>
            <a:custGeom>
              <a:avLst/>
              <a:gdLst>
                <a:gd name="connsiteX0" fmla="*/ 2197889 w 2338197"/>
                <a:gd name="connsiteY0" fmla="*/ 0 h 632637"/>
                <a:gd name="connsiteX1" fmla="*/ 2198369 w 2338197"/>
                <a:gd name="connsiteY1" fmla="*/ 0 h 632637"/>
                <a:gd name="connsiteX2" fmla="*/ 2198369 w 2338197"/>
                <a:gd name="connsiteY2" fmla="*/ 8350 h 632637"/>
                <a:gd name="connsiteX3" fmla="*/ 0 w 2338197"/>
                <a:gd name="connsiteY3" fmla="*/ 0 h 632637"/>
                <a:gd name="connsiteX4" fmla="*/ 87666 w 2338197"/>
                <a:gd name="connsiteY4" fmla="*/ 0 h 632637"/>
                <a:gd name="connsiteX5" fmla="*/ 2087072 w 2338197"/>
                <a:gd name="connsiteY5" fmla="*/ 115036 h 632637"/>
                <a:gd name="connsiteX6" fmla="*/ 2089930 w 2338197"/>
                <a:gd name="connsiteY6" fmla="*/ 114149 h 632637"/>
                <a:gd name="connsiteX7" fmla="*/ 2131572 w 2338197"/>
                <a:gd name="connsiteY7" fmla="*/ 109951 h 632637"/>
                <a:gd name="connsiteX8" fmla="*/ 2173214 w 2338197"/>
                <a:gd name="connsiteY8" fmla="*/ 114149 h 632637"/>
                <a:gd name="connsiteX9" fmla="*/ 2196321 w 2338197"/>
                <a:gd name="connsiteY9" fmla="*/ 121322 h 632637"/>
                <a:gd name="connsiteX10" fmla="*/ 2198369 w 2338197"/>
                <a:gd name="connsiteY10" fmla="*/ 121440 h 632637"/>
                <a:gd name="connsiteX11" fmla="*/ 2198369 w 2338197"/>
                <a:gd name="connsiteY11" fmla="*/ 121957 h 632637"/>
                <a:gd name="connsiteX12" fmla="*/ 2212000 w 2338197"/>
                <a:gd name="connsiteY12" fmla="*/ 126189 h 632637"/>
                <a:gd name="connsiteX13" fmla="*/ 2338197 w 2338197"/>
                <a:gd name="connsiteY13" fmla="*/ 316576 h 632637"/>
                <a:gd name="connsiteX14" fmla="*/ 2131572 w 2338197"/>
                <a:gd name="connsiteY14" fmla="*/ 523201 h 632637"/>
                <a:gd name="connsiteX15" fmla="*/ 2089930 w 2338197"/>
                <a:gd name="connsiteY15" fmla="*/ 519003 h 632637"/>
                <a:gd name="connsiteX16" fmla="*/ 2084403 w 2338197"/>
                <a:gd name="connsiteY16" fmla="*/ 517287 h 632637"/>
                <a:gd name="connsiteX17" fmla="*/ 2874 w 2338197"/>
                <a:gd name="connsiteY17" fmla="*/ 629259 h 632637"/>
                <a:gd name="connsiteX18" fmla="*/ 53213 w 2338197"/>
                <a:gd name="connsiteY18" fmla="*/ 632637 h 632637"/>
                <a:gd name="connsiteX19" fmla="*/ 0 w 2338197"/>
                <a:gd name="connsiteY19" fmla="*/ 632637 h 63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8197" h="632637">
                  <a:moveTo>
                    <a:pt x="2197889" y="0"/>
                  </a:moveTo>
                  <a:lnTo>
                    <a:pt x="2198369" y="0"/>
                  </a:lnTo>
                  <a:lnTo>
                    <a:pt x="2198369" y="8350"/>
                  </a:lnTo>
                  <a:close/>
                  <a:moveTo>
                    <a:pt x="0" y="0"/>
                  </a:moveTo>
                  <a:lnTo>
                    <a:pt x="87666" y="0"/>
                  </a:lnTo>
                  <a:lnTo>
                    <a:pt x="2087072" y="115036"/>
                  </a:lnTo>
                  <a:lnTo>
                    <a:pt x="2089930" y="114149"/>
                  </a:lnTo>
                  <a:cubicBezTo>
                    <a:pt x="2103381" y="111397"/>
                    <a:pt x="2117308" y="109951"/>
                    <a:pt x="2131572" y="109951"/>
                  </a:cubicBezTo>
                  <a:cubicBezTo>
                    <a:pt x="2145837" y="109951"/>
                    <a:pt x="2159764" y="111397"/>
                    <a:pt x="2173214" y="114149"/>
                  </a:cubicBezTo>
                  <a:lnTo>
                    <a:pt x="2196321" y="121322"/>
                  </a:lnTo>
                  <a:lnTo>
                    <a:pt x="2198369" y="121440"/>
                  </a:lnTo>
                  <a:lnTo>
                    <a:pt x="2198369" y="121957"/>
                  </a:lnTo>
                  <a:lnTo>
                    <a:pt x="2212000" y="126189"/>
                  </a:lnTo>
                  <a:cubicBezTo>
                    <a:pt x="2286161" y="157556"/>
                    <a:pt x="2338197" y="230989"/>
                    <a:pt x="2338197" y="316576"/>
                  </a:cubicBezTo>
                  <a:cubicBezTo>
                    <a:pt x="2338197" y="430692"/>
                    <a:pt x="2245688" y="523201"/>
                    <a:pt x="2131572" y="523201"/>
                  </a:cubicBezTo>
                  <a:cubicBezTo>
                    <a:pt x="2117308" y="523201"/>
                    <a:pt x="2103381" y="521756"/>
                    <a:pt x="2089930" y="519003"/>
                  </a:cubicBezTo>
                  <a:lnTo>
                    <a:pt x="2084403" y="517287"/>
                  </a:lnTo>
                  <a:lnTo>
                    <a:pt x="2874" y="629259"/>
                  </a:lnTo>
                  <a:lnTo>
                    <a:pt x="53213" y="632637"/>
                  </a:lnTo>
                  <a:lnTo>
                    <a:pt x="0" y="632637"/>
                  </a:lnTo>
                  <a:close/>
                </a:path>
              </a:pathLst>
            </a:custGeom>
            <a:solidFill>
              <a:srgbClr val="D943C7"/>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600" dirty="0"/>
            </a:p>
          </p:txBody>
        </p:sp>
        <p:grpSp>
          <p:nvGrpSpPr>
            <p:cNvPr id="15" name="Group 14">
              <a:extLst>
                <a:ext uri="{FF2B5EF4-FFF2-40B4-BE49-F238E27FC236}">
                  <a16:creationId xmlns:a16="http://schemas.microsoft.com/office/drawing/2014/main" id="{F44BFE7B-74F2-4B68-B323-E9E30BC8E6C9}"/>
                </a:ext>
              </a:extLst>
            </p:cNvPr>
            <p:cNvGrpSpPr>
              <a:grpSpLocks noChangeAspect="1"/>
            </p:cNvGrpSpPr>
            <p:nvPr/>
          </p:nvGrpSpPr>
          <p:grpSpPr>
            <a:xfrm>
              <a:off x="3582638" y="951753"/>
              <a:ext cx="792512" cy="476928"/>
              <a:chOff x="3864387" y="4347152"/>
              <a:chExt cx="860791" cy="632845"/>
            </a:xfrm>
          </p:grpSpPr>
          <p:grpSp>
            <p:nvGrpSpPr>
              <p:cNvPr id="16" name="Group 15">
                <a:extLst>
                  <a:ext uri="{FF2B5EF4-FFF2-40B4-BE49-F238E27FC236}">
                    <a16:creationId xmlns:a16="http://schemas.microsoft.com/office/drawing/2014/main" id="{0E0769FC-93BD-4ADA-B4C2-F92F427D4E62}"/>
                  </a:ext>
                </a:extLst>
              </p:cNvPr>
              <p:cNvGrpSpPr>
                <a:grpSpLocks noChangeAspect="1"/>
              </p:cNvGrpSpPr>
              <p:nvPr/>
            </p:nvGrpSpPr>
            <p:grpSpPr>
              <a:xfrm>
                <a:off x="3864387" y="4409201"/>
                <a:ext cx="576936" cy="570796"/>
                <a:chOff x="3864386" y="4409200"/>
                <a:chExt cx="1573221" cy="1556477"/>
              </a:xfrm>
            </p:grpSpPr>
            <p:grpSp>
              <p:nvGrpSpPr>
                <p:cNvPr id="21" name="Group 20">
                  <a:extLst>
                    <a:ext uri="{FF2B5EF4-FFF2-40B4-BE49-F238E27FC236}">
                      <a16:creationId xmlns:a16="http://schemas.microsoft.com/office/drawing/2014/main" id="{40AF7D5C-50BE-4025-9F11-E7B86E7B2FAE}"/>
                    </a:ext>
                  </a:extLst>
                </p:cNvPr>
                <p:cNvGrpSpPr/>
                <p:nvPr/>
              </p:nvGrpSpPr>
              <p:grpSpPr>
                <a:xfrm>
                  <a:off x="3864386" y="4409200"/>
                  <a:ext cx="1573221" cy="1556477"/>
                  <a:chOff x="3864386" y="4409200"/>
                  <a:chExt cx="1573221" cy="1556477"/>
                </a:xfrm>
              </p:grpSpPr>
              <p:grpSp>
                <p:nvGrpSpPr>
                  <p:cNvPr id="26" name="Group 25">
                    <a:extLst>
                      <a:ext uri="{FF2B5EF4-FFF2-40B4-BE49-F238E27FC236}">
                        <a16:creationId xmlns:a16="http://schemas.microsoft.com/office/drawing/2014/main" id="{61F42E20-AA3B-4143-9204-5E3E90BB9430}"/>
                      </a:ext>
                    </a:extLst>
                  </p:cNvPr>
                  <p:cNvGrpSpPr>
                    <a:grpSpLocks noChangeAspect="1"/>
                  </p:cNvGrpSpPr>
                  <p:nvPr/>
                </p:nvGrpSpPr>
                <p:grpSpPr>
                  <a:xfrm>
                    <a:off x="3864386" y="4409200"/>
                    <a:ext cx="1573221" cy="1556477"/>
                    <a:chOff x="3864387" y="4409201"/>
                    <a:chExt cx="1021526" cy="1010654"/>
                  </a:xfrm>
                </p:grpSpPr>
                <p:sp>
                  <p:nvSpPr>
                    <p:cNvPr id="32" name="Oval 31">
                      <a:extLst>
                        <a:ext uri="{FF2B5EF4-FFF2-40B4-BE49-F238E27FC236}">
                          <a16:creationId xmlns:a16="http://schemas.microsoft.com/office/drawing/2014/main" id="{8E8EAA42-122F-4731-98D7-1F35A1EE89AA}"/>
                        </a:ext>
                      </a:extLst>
                    </p:cNvPr>
                    <p:cNvSpPr/>
                    <p:nvPr/>
                  </p:nvSpPr>
                  <p:spPr>
                    <a:xfrm>
                      <a:off x="3864387" y="4409202"/>
                      <a:ext cx="1021526" cy="1010653"/>
                    </a:xfrm>
                    <a:prstGeom prst="ellipse">
                      <a:avLst/>
                    </a:prstGeom>
                    <a:solidFill>
                      <a:srgbClr val="D943C7"/>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8BF10CF1-B8FA-4CD9-BF40-4AA363845B60}"/>
                        </a:ext>
                      </a:extLst>
                    </p:cNvPr>
                    <p:cNvSpPr/>
                    <p:nvPr/>
                  </p:nvSpPr>
                  <p:spPr>
                    <a:xfrm>
                      <a:off x="4367971" y="4409201"/>
                      <a:ext cx="510763" cy="1010654"/>
                    </a:xfrm>
                    <a:custGeom>
                      <a:avLst/>
                      <a:gdLst>
                        <a:gd name="connsiteX0" fmla="*/ 0 w 510763"/>
                        <a:gd name="connsiteY0" fmla="*/ 0 h 1010654"/>
                        <a:gd name="connsiteX1" fmla="*/ 510763 w 510763"/>
                        <a:gd name="connsiteY1" fmla="*/ 505327 h 1010654"/>
                        <a:gd name="connsiteX2" fmla="*/ 0 w 510763"/>
                        <a:gd name="connsiteY2" fmla="*/ 1010654 h 1010654"/>
                      </a:gdLst>
                      <a:ahLst/>
                      <a:cxnLst>
                        <a:cxn ang="0">
                          <a:pos x="connsiteX0" y="connsiteY0"/>
                        </a:cxn>
                        <a:cxn ang="0">
                          <a:pos x="connsiteX1" y="connsiteY1"/>
                        </a:cxn>
                        <a:cxn ang="0">
                          <a:pos x="connsiteX2" y="connsiteY2"/>
                        </a:cxn>
                      </a:cxnLst>
                      <a:rect l="l" t="t" r="r" b="b"/>
                      <a:pathLst>
                        <a:path w="510763" h="1010654">
                          <a:moveTo>
                            <a:pt x="0" y="0"/>
                          </a:moveTo>
                          <a:cubicBezTo>
                            <a:pt x="282087" y="0"/>
                            <a:pt x="510763" y="226243"/>
                            <a:pt x="510763" y="505327"/>
                          </a:cubicBezTo>
                          <a:cubicBezTo>
                            <a:pt x="510763" y="784411"/>
                            <a:pt x="282087" y="1010654"/>
                            <a:pt x="0" y="1010654"/>
                          </a:cubicBezTo>
                          <a:close/>
                        </a:path>
                      </a:pathLst>
                    </a:cu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27" name="Oval 26">
                    <a:extLst>
                      <a:ext uri="{FF2B5EF4-FFF2-40B4-BE49-F238E27FC236}">
                        <a16:creationId xmlns:a16="http://schemas.microsoft.com/office/drawing/2014/main" id="{351E807C-774B-4A17-BA00-73DB8E8A047E}"/>
                      </a:ext>
                    </a:extLst>
                  </p:cNvPr>
                  <p:cNvSpPr>
                    <a:spLocks noChangeAspect="1"/>
                  </p:cNvSpPr>
                  <p:nvPr/>
                </p:nvSpPr>
                <p:spPr>
                  <a:xfrm>
                    <a:off x="4074696" y="4623523"/>
                    <a:ext cx="1144138" cy="111955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A92496CC-5AEB-4B0E-84C8-649132EB58EE}"/>
                      </a:ext>
                    </a:extLst>
                  </p:cNvPr>
                  <p:cNvGrpSpPr/>
                  <p:nvPr/>
                </p:nvGrpSpPr>
                <p:grpSpPr>
                  <a:xfrm>
                    <a:off x="4203058" y="4730237"/>
                    <a:ext cx="903481" cy="884502"/>
                    <a:chOff x="5218855" y="2657920"/>
                    <a:chExt cx="661904" cy="646754"/>
                  </a:xfrm>
                </p:grpSpPr>
                <p:sp>
                  <p:nvSpPr>
                    <p:cNvPr id="30" name="Oval 29">
                      <a:extLst>
                        <a:ext uri="{FF2B5EF4-FFF2-40B4-BE49-F238E27FC236}">
                          <a16:creationId xmlns:a16="http://schemas.microsoft.com/office/drawing/2014/main" id="{F37C193E-B534-40D4-80A8-1C495373F0C6}"/>
                        </a:ext>
                      </a:extLst>
                    </p:cNvPr>
                    <p:cNvSpPr>
                      <a:spLocks/>
                    </p:cNvSpPr>
                    <p:nvPr/>
                  </p:nvSpPr>
                  <p:spPr>
                    <a:xfrm>
                      <a:off x="5218855" y="2657921"/>
                      <a:ext cx="660956" cy="646753"/>
                    </a:xfrm>
                    <a:prstGeom prst="ellipse">
                      <a:avLst/>
                    </a:prstGeom>
                    <a:solidFill>
                      <a:srgbClr val="4789C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58F356DF-3193-4F3E-9045-DC8A039D3D1C}"/>
                        </a:ext>
                      </a:extLst>
                    </p:cNvPr>
                    <p:cNvSpPr>
                      <a:spLocks/>
                    </p:cNvSpPr>
                    <p:nvPr/>
                  </p:nvSpPr>
                  <p:spPr>
                    <a:xfrm>
                      <a:off x="5549333" y="2657920"/>
                      <a:ext cx="331426" cy="646754"/>
                    </a:xfrm>
                    <a:custGeom>
                      <a:avLst/>
                      <a:gdLst>
                        <a:gd name="connsiteX0" fmla="*/ 948 w 331426"/>
                        <a:gd name="connsiteY0" fmla="*/ 0 h 646754"/>
                        <a:gd name="connsiteX1" fmla="*/ 331426 w 331426"/>
                        <a:gd name="connsiteY1" fmla="*/ 323377 h 646754"/>
                        <a:gd name="connsiteX2" fmla="*/ 948 w 331426"/>
                        <a:gd name="connsiteY2" fmla="*/ 646754 h 646754"/>
                        <a:gd name="connsiteX3" fmla="*/ 0 w 331426"/>
                        <a:gd name="connsiteY3" fmla="*/ 646661 h 646754"/>
                        <a:gd name="connsiteX4" fmla="*/ 0 w 331426"/>
                        <a:gd name="connsiteY4" fmla="*/ 94 h 64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6" h="646754">
                          <a:moveTo>
                            <a:pt x="948" y="0"/>
                          </a:moveTo>
                          <a:cubicBezTo>
                            <a:pt x="183466" y="0"/>
                            <a:pt x="331426" y="144781"/>
                            <a:pt x="331426" y="323377"/>
                          </a:cubicBezTo>
                          <a:cubicBezTo>
                            <a:pt x="331426" y="501973"/>
                            <a:pt x="183466" y="646754"/>
                            <a:pt x="948" y="646754"/>
                          </a:cubicBezTo>
                          <a:lnTo>
                            <a:pt x="0" y="646661"/>
                          </a:lnTo>
                          <a:lnTo>
                            <a:pt x="0" y="94"/>
                          </a:lnTo>
                          <a:close/>
                        </a:path>
                      </a:pathLst>
                    </a:custGeom>
                    <a:solidFill>
                      <a:srgbClr val="99BA56"/>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29" name="Oval 28">
                    <a:extLst>
                      <a:ext uri="{FF2B5EF4-FFF2-40B4-BE49-F238E27FC236}">
                        <a16:creationId xmlns:a16="http://schemas.microsoft.com/office/drawing/2014/main" id="{EA3A050D-4252-462D-A61B-083640AADCD3}"/>
                      </a:ext>
                    </a:extLst>
                  </p:cNvPr>
                  <p:cNvSpPr>
                    <a:spLocks noChangeAspect="1"/>
                  </p:cNvSpPr>
                  <p:nvPr/>
                </p:nvSpPr>
                <p:spPr>
                  <a:xfrm>
                    <a:off x="4340535" y="4860104"/>
                    <a:ext cx="601575" cy="58864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BCA77540-46AA-4486-BEB9-09B0D9CA8C62}"/>
                    </a:ext>
                  </a:extLst>
                </p:cNvPr>
                <p:cNvGrpSpPr/>
                <p:nvPr/>
              </p:nvGrpSpPr>
              <p:grpSpPr>
                <a:xfrm>
                  <a:off x="4428524" y="4925130"/>
                  <a:ext cx="431128" cy="432100"/>
                  <a:chOff x="6371624" y="5058480"/>
                  <a:chExt cx="431128" cy="432100"/>
                </a:xfrm>
              </p:grpSpPr>
              <p:sp>
                <p:nvSpPr>
                  <p:cNvPr id="23" name="Oval 22">
                    <a:extLst>
                      <a:ext uri="{FF2B5EF4-FFF2-40B4-BE49-F238E27FC236}">
                        <a16:creationId xmlns:a16="http://schemas.microsoft.com/office/drawing/2014/main" id="{79E8D101-9ED4-40B8-A33F-242C7F4B06C4}"/>
                      </a:ext>
                    </a:extLst>
                  </p:cNvPr>
                  <p:cNvSpPr>
                    <a:spLocks noChangeAspect="1"/>
                  </p:cNvSpPr>
                  <p:nvPr/>
                </p:nvSpPr>
                <p:spPr>
                  <a:xfrm>
                    <a:off x="6384422" y="5059326"/>
                    <a:ext cx="418330" cy="431254"/>
                  </a:xfrm>
                  <a:prstGeom prst="ellipse">
                    <a:avLst/>
                  </a:prstGeom>
                  <a:solidFill>
                    <a:schemeClr val="accent6">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057F8C4C-DA49-4DA6-8C38-5D6CD01B8E40}"/>
                      </a:ext>
                    </a:extLst>
                  </p:cNvPr>
                  <p:cNvSpPr>
                    <a:spLocks noChangeAspect="1"/>
                  </p:cNvSpPr>
                  <p:nvPr/>
                </p:nvSpPr>
                <p:spPr>
                  <a:xfrm>
                    <a:off x="6371624" y="5058480"/>
                    <a:ext cx="418330" cy="428550"/>
                  </a:xfrm>
                  <a:custGeom>
                    <a:avLst/>
                    <a:gdLst>
                      <a:gd name="connsiteX0" fmla="*/ 11764 w 418330"/>
                      <a:gd name="connsiteY0" fmla="*/ 145863 h 428550"/>
                      <a:gd name="connsiteX1" fmla="*/ 11764 w 418330"/>
                      <a:gd name="connsiteY1" fmla="*/ 282687 h 428550"/>
                      <a:gd name="connsiteX2" fmla="*/ 4250 w 418330"/>
                      <a:gd name="connsiteY2" fmla="*/ 257732 h 428550"/>
                      <a:gd name="connsiteX3" fmla="*/ 0 w 418330"/>
                      <a:gd name="connsiteY3" fmla="*/ 214275 h 428550"/>
                      <a:gd name="connsiteX4" fmla="*/ 4250 w 418330"/>
                      <a:gd name="connsiteY4" fmla="*/ 170819 h 428550"/>
                      <a:gd name="connsiteX5" fmla="*/ 215661 w 418330"/>
                      <a:gd name="connsiteY5" fmla="*/ 0 h 428550"/>
                      <a:gd name="connsiteX6" fmla="*/ 290582 w 418330"/>
                      <a:gd name="connsiteY6" fmla="*/ 15593 h 428550"/>
                      <a:gd name="connsiteX7" fmla="*/ 418330 w 418330"/>
                      <a:gd name="connsiteY7" fmla="*/ 214275 h 428550"/>
                      <a:gd name="connsiteX8" fmla="*/ 290582 w 418330"/>
                      <a:gd name="connsiteY8" fmla="*/ 412957 h 428550"/>
                      <a:gd name="connsiteX9" fmla="*/ 215661 w 418330"/>
                      <a:gd name="connsiteY9" fmla="*/ 428550 h 42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330" h="428550">
                        <a:moveTo>
                          <a:pt x="11764" y="145863"/>
                        </a:moveTo>
                        <a:lnTo>
                          <a:pt x="11764" y="282687"/>
                        </a:lnTo>
                        <a:lnTo>
                          <a:pt x="4250" y="257732"/>
                        </a:lnTo>
                        <a:cubicBezTo>
                          <a:pt x="1463" y="243695"/>
                          <a:pt x="0" y="229161"/>
                          <a:pt x="0" y="214275"/>
                        </a:cubicBezTo>
                        <a:cubicBezTo>
                          <a:pt x="0" y="199389"/>
                          <a:pt x="1463" y="184855"/>
                          <a:pt x="4250" y="170819"/>
                        </a:cubicBezTo>
                        <a:close/>
                        <a:moveTo>
                          <a:pt x="215661" y="0"/>
                        </a:moveTo>
                        <a:lnTo>
                          <a:pt x="290582" y="15593"/>
                        </a:lnTo>
                        <a:cubicBezTo>
                          <a:pt x="365654" y="48327"/>
                          <a:pt x="418330" y="124959"/>
                          <a:pt x="418330" y="214275"/>
                        </a:cubicBezTo>
                        <a:cubicBezTo>
                          <a:pt x="418330" y="303591"/>
                          <a:pt x="365654" y="380223"/>
                          <a:pt x="290582" y="412957"/>
                        </a:cubicBezTo>
                        <a:lnTo>
                          <a:pt x="215661" y="428550"/>
                        </a:lnTo>
                        <a:close/>
                      </a:path>
                    </a:pathLst>
                  </a:custGeom>
                  <a:solidFill>
                    <a:srgbClr val="13ACF9"/>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25" name="Oval 24">
                    <a:extLst>
                      <a:ext uri="{FF2B5EF4-FFF2-40B4-BE49-F238E27FC236}">
                        <a16:creationId xmlns:a16="http://schemas.microsoft.com/office/drawing/2014/main" id="{85D62493-81DC-4440-A6C6-C6E0A8D97229}"/>
                      </a:ext>
                    </a:extLst>
                  </p:cNvPr>
                  <p:cNvSpPr/>
                  <p:nvPr/>
                </p:nvSpPr>
                <p:spPr>
                  <a:xfrm>
                    <a:off x="6471564" y="5147057"/>
                    <a:ext cx="248650" cy="2563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17" name="Group 16">
                <a:extLst>
                  <a:ext uri="{FF2B5EF4-FFF2-40B4-BE49-F238E27FC236}">
                    <a16:creationId xmlns:a16="http://schemas.microsoft.com/office/drawing/2014/main" id="{C27D9570-A23D-4E27-8D17-71C28F670E6A}"/>
                  </a:ext>
                </a:extLst>
              </p:cNvPr>
              <p:cNvGrpSpPr>
                <a:grpSpLocks noChangeAspect="1"/>
              </p:cNvGrpSpPr>
              <p:nvPr/>
            </p:nvGrpSpPr>
            <p:grpSpPr>
              <a:xfrm>
                <a:off x="4104600" y="4347152"/>
                <a:ext cx="620578" cy="179782"/>
                <a:chOff x="5384269" y="3823459"/>
                <a:chExt cx="2676056" cy="775255"/>
              </a:xfrm>
            </p:grpSpPr>
            <p:sp>
              <p:nvSpPr>
                <p:cNvPr id="18" name="Rectangle 17">
                  <a:extLst>
                    <a:ext uri="{FF2B5EF4-FFF2-40B4-BE49-F238E27FC236}">
                      <a16:creationId xmlns:a16="http://schemas.microsoft.com/office/drawing/2014/main" id="{4DBB7F26-B955-4AC5-885F-19AD3C4D0FAF}"/>
                    </a:ext>
                  </a:extLst>
                </p:cNvPr>
                <p:cNvSpPr/>
                <p:nvPr/>
              </p:nvSpPr>
              <p:spPr>
                <a:xfrm rot="19601381">
                  <a:off x="5384269" y="4529661"/>
                  <a:ext cx="2676056" cy="69053"/>
                </a:xfrm>
                <a:prstGeom prst="rect">
                  <a:avLst/>
                </a:prstGeom>
                <a:solidFill>
                  <a:srgbClr val="00B05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Arrow: Notched Right 18">
                  <a:extLst>
                    <a:ext uri="{FF2B5EF4-FFF2-40B4-BE49-F238E27FC236}">
                      <a16:creationId xmlns:a16="http://schemas.microsoft.com/office/drawing/2014/main" id="{25AB7DE3-E65C-4C7C-9B25-24A293676656}"/>
                    </a:ext>
                  </a:extLst>
                </p:cNvPr>
                <p:cNvSpPr/>
                <p:nvPr/>
              </p:nvSpPr>
              <p:spPr>
                <a:xfrm rot="8846313">
                  <a:off x="6944016" y="3960055"/>
                  <a:ext cx="71378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Arrow: Notched Right 19">
                  <a:extLst>
                    <a:ext uri="{FF2B5EF4-FFF2-40B4-BE49-F238E27FC236}">
                      <a16:creationId xmlns:a16="http://schemas.microsoft.com/office/drawing/2014/main" id="{1D5EE3F3-EFC9-4232-A6B9-866BB6505E7A}"/>
                    </a:ext>
                  </a:extLst>
                </p:cNvPr>
                <p:cNvSpPr/>
                <p:nvPr/>
              </p:nvSpPr>
              <p:spPr>
                <a:xfrm rot="8846313">
                  <a:off x="7214896" y="3823459"/>
                  <a:ext cx="59553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40" name="TextBox 39">
              <a:extLst>
                <a:ext uri="{FF2B5EF4-FFF2-40B4-BE49-F238E27FC236}">
                  <a16:creationId xmlns:a16="http://schemas.microsoft.com/office/drawing/2014/main" id="{F3BB97B8-582A-4CEF-A5DE-7B66A8509367}"/>
                </a:ext>
              </a:extLst>
            </p:cNvPr>
            <p:cNvSpPr txBox="1"/>
            <p:nvPr/>
          </p:nvSpPr>
          <p:spPr>
            <a:xfrm>
              <a:off x="463699" y="1756518"/>
              <a:ext cx="3664836" cy="1015663"/>
            </a:xfrm>
            <a:prstGeom prst="rect">
              <a:avLst/>
            </a:prstGeom>
            <a:noFill/>
            <a:ln>
              <a:solidFill>
                <a:srgbClr val="D943C7"/>
              </a:solidFill>
            </a:ln>
          </p:spPr>
          <p:txBody>
            <a:bodyPr wrap="square" rtlCol="0">
              <a:spAutoFit/>
            </a:bodyPr>
            <a:lstStyle/>
            <a:p>
              <a:r>
                <a:rPr lang="en-GB" sz="1000" dirty="0">
                  <a:solidFill>
                    <a:srgbClr val="D943C7"/>
                  </a:solidFill>
                </a:rPr>
                <a:t>Year 1</a:t>
              </a:r>
            </a:p>
            <a:p>
              <a:pPr marL="285750" indent="-285750">
                <a:buClr>
                  <a:srgbClr val="D943C7"/>
                </a:buClr>
                <a:buFont typeface="Arial" panose="020B0604020202020204" pitchFamily="34" charset="0"/>
                <a:buChar char="•"/>
              </a:pPr>
              <a:r>
                <a:rPr lang="en-GB" sz="1000" dirty="0"/>
                <a:t>Strategic Workforce plan is published</a:t>
              </a:r>
            </a:p>
            <a:p>
              <a:pPr marL="285750" indent="-285750">
                <a:buClr>
                  <a:srgbClr val="D943C7"/>
                </a:buClr>
                <a:buFont typeface="Arial" panose="020B0604020202020204" pitchFamily="34" charset="0"/>
                <a:buChar char="•"/>
              </a:pPr>
              <a:r>
                <a:rPr lang="en-GB" sz="1000" dirty="0"/>
                <a:t>Spans of Control programme commences</a:t>
              </a:r>
            </a:p>
            <a:p>
              <a:pPr marL="285750" indent="-285750">
                <a:buClr>
                  <a:srgbClr val="D943C7"/>
                </a:buClr>
                <a:buFont typeface="Arial" panose="020B0604020202020204" pitchFamily="34" charset="0"/>
                <a:buChar char="•"/>
              </a:pPr>
              <a:r>
                <a:rPr lang="en-GB" sz="1000" dirty="0"/>
                <a:t>Recruitment department fully resourced</a:t>
              </a:r>
            </a:p>
            <a:p>
              <a:pPr marL="285750" indent="-285750">
                <a:buClr>
                  <a:srgbClr val="D943C7"/>
                </a:buClr>
                <a:buFont typeface="Arial" panose="020B0604020202020204" pitchFamily="34" charset="0"/>
                <a:buChar char="•"/>
              </a:pPr>
              <a:r>
                <a:rPr lang="en-GB" sz="1000" dirty="0"/>
                <a:t>Strategic Workforce Plan actions review</a:t>
              </a:r>
            </a:p>
            <a:p>
              <a:pPr marL="285750" indent="-285750">
                <a:buClr>
                  <a:srgbClr val="D943C7"/>
                </a:buClr>
                <a:buFont typeface="Arial" panose="020B0604020202020204" pitchFamily="34" charset="0"/>
                <a:buChar char="•"/>
              </a:pPr>
              <a:endParaRPr lang="en-GB" sz="1000" dirty="0"/>
            </a:p>
          </p:txBody>
        </p:sp>
        <p:sp>
          <p:nvSpPr>
            <p:cNvPr id="46" name="TextBox 45">
              <a:extLst>
                <a:ext uri="{FF2B5EF4-FFF2-40B4-BE49-F238E27FC236}">
                  <a16:creationId xmlns:a16="http://schemas.microsoft.com/office/drawing/2014/main" id="{31ED1376-CD7A-489D-9982-23FFB2100170}"/>
                </a:ext>
              </a:extLst>
            </p:cNvPr>
            <p:cNvSpPr txBox="1"/>
            <p:nvPr/>
          </p:nvSpPr>
          <p:spPr>
            <a:xfrm>
              <a:off x="463700" y="1009033"/>
              <a:ext cx="4376736" cy="338554"/>
            </a:xfrm>
            <a:prstGeom prst="rect">
              <a:avLst/>
            </a:prstGeom>
            <a:noFill/>
          </p:spPr>
          <p:txBody>
            <a:bodyPr wrap="square">
              <a:spAutoFit/>
            </a:bodyPr>
            <a:lstStyle/>
            <a:p>
              <a:r>
                <a:rPr lang="en-GB" sz="1600" kern="1200" dirty="0">
                  <a:solidFill>
                    <a:schemeClr val="bg1"/>
                  </a:solidFill>
                </a:rPr>
                <a:t>New ways of working &amp; delivering</a:t>
              </a:r>
              <a:endParaRPr lang="en-GB" sz="1600" dirty="0">
                <a:solidFill>
                  <a:schemeClr val="bg1"/>
                </a:solidFill>
              </a:endParaRPr>
            </a:p>
          </p:txBody>
        </p:sp>
        <p:sp>
          <p:nvSpPr>
            <p:cNvPr id="47" name="TextBox 46">
              <a:extLst>
                <a:ext uri="{FF2B5EF4-FFF2-40B4-BE49-F238E27FC236}">
                  <a16:creationId xmlns:a16="http://schemas.microsoft.com/office/drawing/2014/main" id="{18D329EA-4E16-4D8A-B79C-966034FD60B2}"/>
                </a:ext>
              </a:extLst>
            </p:cNvPr>
            <p:cNvSpPr txBox="1"/>
            <p:nvPr/>
          </p:nvSpPr>
          <p:spPr>
            <a:xfrm>
              <a:off x="463699" y="4646053"/>
              <a:ext cx="2736647" cy="276999"/>
            </a:xfrm>
            <a:prstGeom prst="rect">
              <a:avLst/>
            </a:prstGeom>
            <a:noFill/>
          </p:spPr>
          <p:txBody>
            <a:bodyPr wrap="none" rtlCol="0">
              <a:spAutoFit/>
            </a:bodyPr>
            <a:lstStyle/>
            <a:p>
              <a:r>
                <a:rPr lang="en-GB" sz="1200" dirty="0">
                  <a:solidFill>
                    <a:srgbClr val="D943C7"/>
                  </a:solidFill>
                </a:rPr>
                <a:t>We will know that we have it right when:</a:t>
              </a:r>
            </a:p>
          </p:txBody>
        </p:sp>
        <p:grpSp>
          <p:nvGrpSpPr>
            <p:cNvPr id="86" name="Group 85">
              <a:extLst>
                <a:ext uri="{FF2B5EF4-FFF2-40B4-BE49-F238E27FC236}">
                  <a16:creationId xmlns:a16="http://schemas.microsoft.com/office/drawing/2014/main" id="{FA1A55B1-52B4-436B-BA53-5354F39FBDDC}"/>
                </a:ext>
              </a:extLst>
            </p:cNvPr>
            <p:cNvGrpSpPr>
              <a:grpSpLocks noChangeAspect="1"/>
            </p:cNvGrpSpPr>
            <p:nvPr/>
          </p:nvGrpSpPr>
          <p:grpSpPr>
            <a:xfrm>
              <a:off x="467232" y="5065883"/>
              <a:ext cx="625991" cy="458058"/>
              <a:chOff x="4581049" y="4028850"/>
              <a:chExt cx="2486486" cy="1819440"/>
            </a:xfrm>
          </p:grpSpPr>
          <mc:AlternateContent xmlns:mc="http://schemas.openxmlformats.org/markup-compatibility/2006" xmlns:p14="http://schemas.microsoft.com/office/powerpoint/2010/main">
            <mc:Choice Requires="p14">
              <p:contentPart p14:bwMode="auto" r:id="rId3">
                <p14:nvContentPartPr>
                  <p14:cNvPr id="55" name="Ink 54">
                    <a:extLst>
                      <a:ext uri="{FF2B5EF4-FFF2-40B4-BE49-F238E27FC236}">
                        <a16:creationId xmlns:a16="http://schemas.microsoft.com/office/drawing/2014/main" id="{803B5309-19E7-4E89-B008-3A689871D45F}"/>
                      </a:ext>
                    </a:extLst>
                  </p14:cNvPr>
                  <p14:cNvContentPartPr/>
                  <p14:nvPr/>
                </p14:nvContentPartPr>
                <p14:xfrm>
                  <a:off x="6886455" y="4028850"/>
                  <a:ext cx="360" cy="360"/>
                </p14:xfrm>
              </p:contentPart>
            </mc:Choice>
            <mc:Fallback xmlns="">
              <p:pic>
                <p:nvPicPr>
                  <p:cNvPr id="55" name="Ink 54">
                    <a:extLst>
                      <a:ext uri="{FF2B5EF4-FFF2-40B4-BE49-F238E27FC236}">
                        <a16:creationId xmlns:a16="http://schemas.microsoft.com/office/drawing/2014/main" id="{803B5309-19E7-4E89-B008-3A689871D45F}"/>
                      </a:ext>
                    </a:extLst>
                  </p:cNvPr>
                  <p:cNvPicPr/>
                  <p:nvPr/>
                </p:nvPicPr>
                <p:blipFill>
                  <a:blip r:embed="rId4"/>
                  <a:stretch>
                    <a:fillRect/>
                  </a:stretch>
                </p:blipFill>
                <p:spPr>
                  <a:xfrm>
                    <a:off x="6877455" y="40198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6" name="Ink 55">
                    <a:extLst>
                      <a:ext uri="{FF2B5EF4-FFF2-40B4-BE49-F238E27FC236}">
                        <a16:creationId xmlns:a16="http://schemas.microsoft.com/office/drawing/2014/main" id="{206652D1-DEAA-46EF-AC6D-E54A0776FBBF}"/>
                      </a:ext>
                    </a:extLst>
                  </p14:cNvPr>
                  <p14:cNvContentPartPr/>
                  <p14:nvPr/>
                </p14:nvContentPartPr>
                <p14:xfrm>
                  <a:off x="7067175" y="5847930"/>
                  <a:ext cx="360" cy="360"/>
                </p14:xfrm>
              </p:contentPart>
            </mc:Choice>
            <mc:Fallback xmlns="">
              <p:pic>
                <p:nvPicPr>
                  <p:cNvPr id="56" name="Ink 55">
                    <a:extLst>
                      <a:ext uri="{FF2B5EF4-FFF2-40B4-BE49-F238E27FC236}">
                        <a16:creationId xmlns:a16="http://schemas.microsoft.com/office/drawing/2014/main" id="{206652D1-DEAA-46EF-AC6D-E54A0776FBBF}"/>
                      </a:ext>
                    </a:extLst>
                  </p:cNvPr>
                  <p:cNvPicPr/>
                  <p:nvPr/>
                </p:nvPicPr>
                <p:blipFill>
                  <a:blip r:embed="rId4"/>
                  <a:stretch>
                    <a:fillRect/>
                  </a:stretch>
                </p:blipFill>
                <p:spPr>
                  <a:xfrm>
                    <a:off x="7058175" y="5838930"/>
                    <a:ext cx="18000" cy="18000"/>
                  </a:xfrm>
                  <a:prstGeom prst="rect">
                    <a:avLst/>
                  </a:prstGeom>
                </p:spPr>
              </p:pic>
            </mc:Fallback>
          </mc:AlternateContent>
          <p:pic>
            <p:nvPicPr>
              <p:cNvPr id="58" name="Picture 57" descr="A close-up of a yellow truck&#10;&#10;Description automatically generated with medium confidence">
                <a:extLst>
                  <a:ext uri="{FF2B5EF4-FFF2-40B4-BE49-F238E27FC236}">
                    <a16:creationId xmlns:a16="http://schemas.microsoft.com/office/drawing/2014/main" id="{948797EF-7ED5-49E3-B3F1-09C77C25D065}"/>
                  </a:ext>
                </a:extLst>
              </p:cNvPr>
              <p:cNvPicPr>
                <a:picLocks noChangeAspect="1"/>
              </p:cNvPicPr>
              <p:nvPr/>
            </p:nvPicPr>
            <p:blipFill>
              <a:blip r:embed="rId6"/>
              <a:stretch>
                <a:fillRect/>
              </a:stretch>
            </p:blipFill>
            <p:spPr>
              <a:xfrm>
                <a:off x="4581049" y="4343937"/>
                <a:ext cx="2265049" cy="1503993"/>
              </a:xfrm>
              <a:prstGeom prst="rect">
                <a:avLst/>
              </a:prstGeom>
            </p:spPr>
          </p:pic>
          <p:grpSp>
            <p:nvGrpSpPr>
              <p:cNvPr id="80" name="Group 79">
                <a:extLst>
                  <a:ext uri="{FF2B5EF4-FFF2-40B4-BE49-F238E27FC236}">
                    <a16:creationId xmlns:a16="http://schemas.microsoft.com/office/drawing/2014/main" id="{927B4D73-CF94-4BF1-B3DF-107ADB4A2F6A}"/>
                  </a:ext>
                </a:extLst>
              </p:cNvPr>
              <p:cNvGrpSpPr>
                <a:grpSpLocks noChangeAspect="1"/>
              </p:cNvGrpSpPr>
              <p:nvPr/>
            </p:nvGrpSpPr>
            <p:grpSpPr>
              <a:xfrm>
                <a:off x="5073808" y="4674385"/>
                <a:ext cx="194654" cy="173703"/>
                <a:chOff x="5060527" y="3553212"/>
                <a:chExt cx="194654" cy="173703"/>
              </a:xfrm>
            </p:grpSpPr>
            <p:sp>
              <p:nvSpPr>
                <p:cNvPr id="64" name="Oval 63">
                  <a:extLst>
                    <a:ext uri="{FF2B5EF4-FFF2-40B4-BE49-F238E27FC236}">
                      <a16:creationId xmlns:a16="http://schemas.microsoft.com/office/drawing/2014/main" id="{88F95F97-72E9-456C-92E9-ECB30899F701}"/>
                    </a:ext>
                  </a:extLst>
                </p:cNvPr>
                <p:cNvSpPr/>
                <p:nvPr/>
              </p:nvSpPr>
              <p:spPr>
                <a:xfrm rot="19857511" flipH="1">
                  <a:off x="5060527" y="3553212"/>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0E454576-07CF-4455-B458-C32D3719FE3E}"/>
                    </a:ext>
                  </a:extLst>
                </p:cNvPr>
                <p:cNvSpPr>
                  <a:spLocks noChangeAspect="1"/>
                </p:cNvSpPr>
                <p:nvPr/>
              </p:nvSpPr>
              <p:spPr>
                <a:xfrm rot="19857511" flipH="1">
                  <a:off x="5089054" y="3578668"/>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1B66854E-B533-4C43-9D38-4FF26705224C}"/>
                    </a:ext>
                  </a:extLst>
                </p:cNvPr>
                <p:cNvSpPr>
                  <a:spLocks noChangeAspect="1"/>
                </p:cNvSpPr>
                <p:nvPr/>
              </p:nvSpPr>
              <p:spPr>
                <a:xfrm rot="19857511" flipH="1">
                  <a:off x="5124158" y="3622970"/>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id="{D0EFE0B1-8556-4F04-B2BC-03B344182218}"/>
                  </a:ext>
                </a:extLst>
              </p:cNvPr>
              <p:cNvGrpSpPr>
                <a:grpSpLocks noChangeAspect="1"/>
              </p:cNvGrpSpPr>
              <p:nvPr/>
            </p:nvGrpSpPr>
            <p:grpSpPr>
              <a:xfrm>
                <a:off x="5324810" y="4656663"/>
                <a:ext cx="194654" cy="173703"/>
                <a:chOff x="5596385" y="3499131"/>
                <a:chExt cx="194654" cy="173703"/>
              </a:xfrm>
            </p:grpSpPr>
            <p:sp>
              <p:nvSpPr>
                <p:cNvPr id="77" name="Oval 76">
                  <a:extLst>
                    <a:ext uri="{FF2B5EF4-FFF2-40B4-BE49-F238E27FC236}">
                      <a16:creationId xmlns:a16="http://schemas.microsoft.com/office/drawing/2014/main" id="{F23804C4-3A92-47E0-8815-279E3EB0EF48}"/>
                    </a:ext>
                  </a:extLst>
                </p:cNvPr>
                <p:cNvSpPr/>
                <p:nvPr/>
              </p:nvSpPr>
              <p:spPr>
                <a:xfrm rot="19857511" flipH="1">
                  <a:off x="5596385" y="3499131"/>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9A9D2626-E623-4EA0-8041-F60E5743B5E8}"/>
                    </a:ext>
                  </a:extLst>
                </p:cNvPr>
                <p:cNvSpPr>
                  <a:spLocks noChangeAspect="1"/>
                </p:cNvSpPr>
                <p:nvPr/>
              </p:nvSpPr>
              <p:spPr>
                <a:xfrm rot="19857511" flipH="1">
                  <a:off x="5624912" y="3524587"/>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6F30C32F-BF01-4419-841A-564863E32BD1}"/>
                    </a:ext>
                  </a:extLst>
                </p:cNvPr>
                <p:cNvSpPr>
                  <a:spLocks noChangeAspect="1"/>
                </p:cNvSpPr>
                <p:nvPr/>
              </p:nvSpPr>
              <p:spPr>
                <a:xfrm rot="19857511" flipH="1">
                  <a:off x="5645268" y="3568889"/>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85" name="Freeform: Shape 84">
                <a:extLst>
                  <a:ext uri="{FF2B5EF4-FFF2-40B4-BE49-F238E27FC236}">
                    <a16:creationId xmlns:a16="http://schemas.microsoft.com/office/drawing/2014/main" id="{B4DBB627-3299-4420-AFCE-965A83445BD9}"/>
                  </a:ext>
                </a:extLst>
              </p:cNvPr>
              <p:cNvSpPr>
                <a:spLocks noChangeAspect="1"/>
              </p:cNvSpPr>
              <p:nvPr/>
            </p:nvSpPr>
            <p:spPr>
              <a:xfrm rot="21071107">
                <a:off x="5130977" y="4899871"/>
                <a:ext cx="343418" cy="279418"/>
              </a:xfrm>
              <a:custGeom>
                <a:avLst/>
                <a:gdLst>
                  <a:gd name="connsiteX0" fmla="*/ 24486 w 512066"/>
                  <a:gd name="connsiteY0" fmla="*/ 0 h 348570"/>
                  <a:gd name="connsiteX1" fmla="*/ 229511 w 512066"/>
                  <a:gd name="connsiteY1" fmla="*/ 139101 h 348570"/>
                  <a:gd name="connsiteX2" fmla="*/ 498642 w 512066"/>
                  <a:gd name="connsiteY2" fmla="*/ 105699 h 348570"/>
                  <a:gd name="connsiteX3" fmla="*/ 497469 w 512066"/>
                  <a:gd name="connsiteY3" fmla="*/ 76161 h 348570"/>
                  <a:gd name="connsiteX4" fmla="*/ 507857 w 512066"/>
                  <a:gd name="connsiteY4" fmla="*/ 108440 h 348570"/>
                  <a:gd name="connsiteX5" fmla="*/ 512066 w 512066"/>
                  <a:gd name="connsiteY5" fmla="*/ 148718 h 348570"/>
                  <a:gd name="connsiteX6" fmla="*/ 304885 w 512066"/>
                  <a:gd name="connsiteY6" fmla="*/ 348570 h 348570"/>
                  <a:gd name="connsiteX7" fmla="*/ 233649 w 512066"/>
                  <a:gd name="connsiteY7" fmla="*/ 336443 h 348570"/>
                  <a:gd name="connsiteX8" fmla="*/ 180091 w 512066"/>
                  <a:gd name="connsiteY8" fmla="*/ 306804 h 348570"/>
                  <a:gd name="connsiteX9" fmla="*/ 174329 w 512066"/>
                  <a:gd name="connsiteY9" fmla="*/ 305390 h 348570"/>
                  <a:gd name="connsiteX10" fmla="*/ 99205 w 512066"/>
                  <a:gd name="connsiteY10" fmla="*/ 259868 h 348570"/>
                  <a:gd name="connsiteX11" fmla="*/ 10470 w 512066"/>
                  <a:gd name="connsiteY11" fmla="*/ 23047 h 34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066" h="348570">
                    <a:moveTo>
                      <a:pt x="24486" y="0"/>
                    </a:moveTo>
                    <a:lnTo>
                      <a:pt x="229511" y="139101"/>
                    </a:lnTo>
                    <a:lnTo>
                      <a:pt x="498642" y="105699"/>
                    </a:lnTo>
                    <a:lnTo>
                      <a:pt x="497469" y="76161"/>
                    </a:lnTo>
                    <a:lnTo>
                      <a:pt x="507857" y="108440"/>
                    </a:lnTo>
                    <a:cubicBezTo>
                      <a:pt x="510616" y="121451"/>
                      <a:pt x="512066" y="134921"/>
                      <a:pt x="512066" y="148718"/>
                    </a:cubicBezTo>
                    <a:cubicBezTo>
                      <a:pt x="512066" y="259093"/>
                      <a:pt x="419308" y="348570"/>
                      <a:pt x="304885" y="348570"/>
                    </a:cubicBezTo>
                    <a:cubicBezTo>
                      <a:pt x="279854" y="348570"/>
                      <a:pt x="255861" y="344288"/>
                      <a:pt x="233649" y="336443"/>
                    </a:cubicBezTo>
                    <a:lnTo>
                      <a:pt x="180091" y="306804"/>
                    </a:lnTo>
                    <a:lnTo>
                      <a:pt x="174329" y="305390"/>
                    </a:lnTo>
                    <a:cubicBezTo>
                      <a:pt x="148575" y="294644"/>
                      <a:pt x="123045" y="279436"/>
                      <a:pt x="99205" y="259868"/>
                    </a:cubicBezTo>
                    <a:cubicBezTo>
                      <a:pt x="15766" y="191380"/>
                      <a:pt x="-19325" y="92177"/>
                      <a:pt x="10470" y="23047"/>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131" name="TextBox 130">
              <a:extLst>
                <a:ext uri="{FF2B5EF4-FFF2-40B4-BE49-F238E27FC236}">
                  <a16:creationId xmlns:a16="http://schemas.microsoft.com/office/drawing/2014/main" id="{C5399B06-5CD9-4670-9086-2D3E6ECD5116}"/>
                </a:ext>
              </a:extLst>
            </p:cNvPr>
            <p:cNvSpPr txBox="1"/>
            <p:nvPr/>
          </p:nvSpPr>
          <p:spPr>
            <a:xfrm>
              <a:off x="1170842" y="4991537"/>
              <a:ext cx="2957693" cy="553998"/>
            </a:xfrm>
            <a:prstGeom prst="rect">
              <a:avLst/>
            </a:prstGeom>
            <a:noFill/>
            <a:ln>
              <a:solidFill>
                <a:srgbClr val="D943C7"/>
              </a:solidFill>
            </a:ln>
          </p:spPr>
          <p:txBody>
            <a:bodyPr wrap="square" rtlCol="0">
              <a:spAutoFit/>
            </a:bodyPr>
            <a:lstStyle/>
            <a:p>
              <a:pPr marL="285750" indent="-285750">
                <a:buClr>
                  <a:srgbClr val="D943C7"/>
                </a:buClr>
                <a:buFont typeface="Arial" panose="020B0604020202020204" pitchFamily="34" charset="0"/>
                <a:buChar char="•"/>
              </a:pPr>
              <a:r>
                <a:rPr lang="en-GB" sz="1000" dirty="0"/>
                <a:t>EEAST is regarded as an employer </a:t>
              </a:r>
              <a:r>
                <a:rPr lang="en-GB" sz="1000"/>
                <a:t>of choice.</a:t>
              </a:r>
              <a:endParaRPr lang="en-GB" sz="1000" dirty="0"/>
            </a:p>
            <a:p>
              <a:pPr marL="285750" indent="-285750">
                <a:buClr>
                  <a:srgbClr val="D943C7"/>
                </a:buClr>
                <a:buFont typeface="Arial" panose="020B0604020202020204" pitchFamily="34" charset="0"/>
                <a:buChar char="•"/>
              </a:pPr>
              <a:r>
                <a:rPr lang="en-GB" sz="1000" dirty="0"/>
                <a:t>Use of contingent workforce and overtime for scheduled work is eliminated.</a:t>
              </a:r>
            </a:p>
          </p:txBody>
        </p:sp>
        <p:sp>
          <p:nvSpPr>
            <p:cNvPr id="82" name="TextBox 81">
              <a:extLst>
                <a:ext uri="{FF2B5EF4-FFF2-40B4-BE49-F238E27FC236}">
                  <a16:creationId xmlns:a16="http://schemas.microsoft.com/office/drawing/2014/main" id="{B427D1EE-8FE1-4EAD-9142-220FD5E2A690}"/>
                </a:ext>
              </a:extLst>
            </p:cNvPr>
            <p:cNvSpPr txBox="1"/>
            <p:nvPr/>
          </p:nvSpPr>
          <p:spPr>
            <a:xfrm>
              <a:off x="463699" y="2732854"/>
              <a:ext cx="3664836" cy="1323439"/>
            </a:xfrm>
            <a:prstGeom prst="rect">
              <a:avLst/>
            </a:prstGeom>
            <a:noFill/>
            <a:ln>
              <a:solidFill>
                <a:srgbClr val="D943C7"/>
              </a:solidFill>
            </a:ln>
          </p:spPr>
          <p:txBody>
            <a:bodyPr wrap="square" rtlCol="0">
              <a:spAutoFit/>
            </a:bodyPr>
            <a:lstStyle/>
            <a:p>
              <a:r>
                <a:rPr lang="en-GB" sz="1000" dirty="0">
                  <a:solidFill>
                    <a:srgbClr val="D943C7"/>
                  </a:solidFill>
                </a:rPr>
                <a:t>Year 2</a:t>
              </a:r>
            </a:p>
            <a:p>
              <a:pPr marL="285750" indent="-285750">
                <a:buClr>
                  <a:srgbClr val="D943C7"/>
                </a:buClr>
                <a:buFont typeface="Arial" panose="020B0604020202020204" pitchFamily="34" charset="0"/>
                <a:buChar char="•"/>
              </a:pPr>
              <a:r>
                <a:rPr lang="en-GB" sz="1000" dirty="0"/>
                <a:t>Proactive recruitment programs in place.</a:t>
              </a:r>
            </a:p>
            <a:p>
              <a:pPr marL="285750" indent="-285750">
                <a:buClr>
                  <a:srgbClr val="D943C7"/>
                </a:buClr>
                <a:buFont typeface="Arial" panose="020B0604020202020204" pitchFamily="34" charset="0"/>
                <a:buChar char="•"/>
              </a:pPr>
              <a:r>
                <a:rPr lang="en-GB" sz="1000" dirty="0"/>
                <a:t>Spans of Control work delivered creating right balance of leader to employee.</a:t>
              </a:r>
            </a:p>
            <a:p>
              <a:pPr marL="285750" indent="-285750">
                <a:buClr>
                  <a:srgbClr val="D943C7"/>
                </a:buClr>
                <a:buFont typeface="Arial" panose="020B0604020202020204" pitchFamily="34" charset="0"/>
                <a:buChar char="•"/>
              </a:pPr>
              <a:r>
                <a:rPr lang="en-GB" sz="1000" dirty="0"/>
                <a:t>Directorates have ‘devolution’ programs enabling delegation of decision making to the sectors with centres providing frameworks &amp; high quality support.</a:t>
              </a:r>
            </a:p>
            <a:p>
              <a:pPr marL="285750" indent="-285750">
                <a:buClr>
                  <a:srgbClr val="D943C7"/>
                </a:buClr>
                <a:buFont typeface="Arial" panose="020B0604020202020204" pitchFamily="34" charset="0"/>
                <a:buChar char="•"/>
              </a:pPr>
              <a:r>
                <a:rPr lang="en-GB" sz="1000" dirty="0"/>
                <a:t>Preceptorship program relaunch</a:t>
              </a:r>
            </a:p>
          </p:txBody>
        </p:sp>
        <p:sp>
          <p:nvSpPr>
            <p:cNvPr id="83" name="TextBox 82">
              <a:extLst>
                <a:ext uri="{FF2B5EF4-FFF2-40B4-BE49-F238E27FC236}">
                  <a16:creationId xmlns:a16="http://schemas.microsoft.com/office/drawing/2014/main" id="{F63DA530-2DD2-4DA6-A58E-A27A3D55D2BC}"/>
                </a:ext>
              </a:extLst>
            </p:cNvPr>
            <p:cNvSpPr txBox="1"/>
            <p:nvPr/>
          </p:nvSpPr>
          <p:spPr>
            <a:xfrm>
              <a:off x="467232" y="4100228"/>
              <a:ext cx="3664836" cy="553998"/>
            </a:xfrm>
            <a:prstGeom prst="rect">
              <a:avLst/>
            </a:prstGeom>
            <a:noFill/>
            <a:ln>
              <a:solidFill>
                <a:srgbClr val="D943C7"/>
              </a:solidFill>
            </a:ln>
          </p:spPr>
          <p:txBody>
            <a:bodyPr wrap="square" rtlCol="0">
              <a:spAutoFit/>
            </a:bodyPr>
            <a:lstStyle/>
            <a:p>
              <a:r>
                <a:rPr lang="en-GB" sz="1000" dirty="0">
                  <a:solidFill>
                    <a:srgbClr val="D943C7"/>
                  </a:solidFill>
                </a:rPr>
                <a:t>Year 3</a:t>
              </a:r>
            </a:p>
            <a:p>
              <a:pPr marL="285750" indent="-285750">
                <a:buClr>
                  <a:srgbClr val="D943C7"/>
                </a:buClr>
                <a:buFont typeface="Arial" panose="020B0604020202020204" pitchFamily="34" charset="0"/>
                <a:buChar char="•"/>
              </a:pPr>
              <a:r>
                <a:rPr lang="en-GB" sz="1000" dirty="0"/>
                <a:t>Implementation of Strategic Workforce Plan ‘Six Families’ actions.</a:t>
              </a:r>
            </a:p>
          </p:txBody>
        </p:sp>
      </p:grpSp>
      <p:sp>
        <p:nvSpPr>
          <p:cNvPr id="88" name="Title 1">
            <a:extLst>
              <a:ext uri="{FF2B5EF4-FFF2-40B4-BE49-F238E27FC236}">
                <a16:creationId xmlns:a16="http://schemas.microsoft.com/office/drawing/2014/main" id="{A5DCCA2C-A77B-4EA5-9865-F906F5D08F83}"/>
              </a:ext>
            </a:extLst>
          </p:cNvPr>
          <p:cNvSpPr>
            <a:spLocks noGrp="1"/>
          </p:cNvSpPr>
          <p:nvPr>
            <p:ph type="title"/>
          </p:nvPr>
        </p:nvSpPr>
        <p:spPr>
          <a:xfrm>
            <a:off x="441628" y="32367"/>
            <a:ext cx="8140661" cy="796819"/>
          </a:xfrm>
        </p:spPr>
        <p:txBody>
          <a:bodyPr anchor="ctr">
            <a:normAutofit/>
          </a:bodyPr>
          <a:lstStyle/>
          <a:p>
            <a:r>
              <a:rPr lang="en-GB" sz="3200" dirty="0"/>
              <a:t>Themes 2022 - 2025</a:t>
            </a:r>
          </a:p>
        </p:txBody>
      </p:sp>
      <p:sp>
        <p:nvSpPr>
          <p:cNvPr id="45" name="Freeform: Shape 44">
            <a:extLst>
              <a:ext uri="{FF2B5EF4-FFF2-40B4-BE49-F238E27FC236}">
                <a16:creationId xmlns:a16="http://schemas.microsoft.com/office/drawing/2014/main" id="{67C06F8A-1B51-46AA-A624-FD26A919001A}"/>
              </a:ext>
            </a:extLst>
          </p:cNvPr>
          <p:cNvSpPr/>
          <p:nvPr/>
        </p:nvSpPr>
        <p:spPr>
          <a:xfrm>
            <a:off x="4558536" y="922012"/>
            <a:ext cx="3641875" cy="632637"/>
          </a:xfrm>
          <a:custGeom>
            <a:avLst/>
            <a:gdLst>
              <a:gd name="connsiteX0" fmla="*/ 2197889 w 2338197"/>
              <a:gd name="connsiteY0" fmla="*/ 0 h 632637"/>
              <a:gd name="connsiteX1" fmla="*/ 2198369 w 2338197"/>
              <a:gd name="connsiteY1" fmla="*/ 0 h 632637"/>
              <a:gd name="connsiteX2" fmla="*/ 2198369 w 2338197"/>
              <a:gd name="connsiteY2" fmla="*/ 8350 h 632637"/>
              <a:gd name="connsiteX3" fmla="*/ 0 w 2338197"/>
              <a:gd name="connsiteY3" fmla="*/ 0 h 632637"/>
              <a:gd name="connsiteX4" fmla="*/ 87666 w 2338197"/>
              <a:gd name="connsiteY4" fmla="*/ 0 h 632637"/>
              <a:gd name="connsiteX5" fmla="*/ 2087072 w 2338197"/>
              <a:gd name="connsiteY5" fmla="*/ 115036 h 632637"/>
              <a:gd name="connsiteX6" fmla="*/ 2089930 w 2338197"/>
              <a:gd name="connsiteY6" fmla="*/ 114149 h 632637"/>
              <a:gd name="connsiteX7" fmla="*/ 2131572 w 2338197"/>
              <a:gd name="connsiteY7" fmla="*/ 109951 h 632637"/>
              <a:gd name="connsiteX8" fmla="*/ 2173214 w 2338197"/>
              <a:gd name="connsiteY8" fmla="*/ 114149 h 632637"/>
              <a:gd name="connsiteX9" fmla="*/ 2196321 w 2338197"/>
              <a:gd name="connsiteY9" fmla="*/ 121322 h 632637"/>
              <a:gd name="connsiteX10" fmla="*/ 2198369 w 2338197"/>
              <a:gd name="connsiteY10" fmla="*/ 121440 h 632637"/>
              <a:gd name="connsiteX11" fmla="*/ 2198369 w 2338197"/>
              <a:gd name="connsiteY11" fmla="*/ 121957 h 632637"/>
              <a:gd name="connsiteX12" fmla="*/ 2212000 w 2338197"/>
              <a:gd name="connsiteY12" fmla="*/ 126189 h 632637"/>
              <a:gd name="connsiteX13" fmla="*/ 2338197 w 2338197"/>
              <a:gd name="connsiteY13" fmla="*/ 316576 h 632637"/>
              <a:gd name="connsiteX14" fmla="*/ 2131572 w 2338197"/>
              <a:gd name="connsiteY14" fmla="*/ 523201 h 632637"/>
              <a:gd name="connsiteX15" fmla="*/ 2089930 w 2338197"/>
              <a:gd name="connsiteY15" fmla="*/ 519003 h 632637"/>
              <a:gd name="connsiteX16" fmla="*/ 2084403 w 2338197"/>
              <a:gd name="connsiteY16" fmla="*/ 517287 h 632637"/>
              <a:gd name="connsiteX17" fmla="*/ 2874 w 2338197"/>
              <a:gd name="connsiteY17" fmla="*/ 629259 h 632637"/>
              <a:gd name="connsiteX18" fmla="*/ 53213 w 2338197"/>
              <a:gd name="connsiteY18" fmla="*/ 632637 h 632637"/>
              <a:gd name="connsiteX19" fmla="*/ 0 w 2338197"/>
              <a:gd name="connsiteY19" fmla="*/ 632637 h 63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38197" h="632637">
                <a:moveTo>
                  <a:pt x="2197889" y="0"/>
                </a:moveTo>
                <a:lnTo>
                  <a:pt x="2198369" y="0"/>
                </a:lnTo>
                <a:lnTo>
                  <a:pt x="2198369" y="8350"/>
                </a:lnTo>
                <a:close/>
                <a:moveTo>
                  <a:pt x="0" y="0"/>
                </a:moveTo>
                <a:lnTo>
                  <a:pt x="87666" y="0"/>
                </a:lnTo>
                <a:lnTo>
                  <a:pt x="2087072" y="115036"/>
                </a:lnTo>
                <a:lnTo>
                  <a:pt x="2089930" y="114149"/>
                </a:lnTo>
                <a:cubicBezTo>
                  <a:pt x="2103381" y="111397"/>
                  <a:pt x="2117308" y="109951"/>
                  <a:pt x="2131572" y="109951"/>
                </a:cubicBezTo>
                <a:cubicBezTo>
                  <a:pt x="2145837" y="109951"/>
                  <a:pt x="2159764" y="111397"/>
                  <a:pt x="2173214" y="114149"/>
                </a:cubicBezTo>
                <a:lnTo>
                  <a:pt x="2196321" y="121322"/>
                </a:lnTo>
                <a:lnTo>
                  <a:pt x="2198369" y="121440"/>
                </a:lnTo>
                <a:lnTo>
                  <a:pt x="2198369" y="121957"/>
                </a:lnTo>
                <a:lnTo>
                  <a:pt x="2212000" y="126189"/>
                </a:lnTo>
                <a:cubicBezTo>
                  <a:pt x="2286161" y="157556"/>
                  <a:pt x="2338197" y="230989"/>
                  <a:pt x="2338197" y="316576"/>
                </a:cubicBezTo>
                <a:cubicBezTo>
                  <a:pt x="2338197" y="430692"/>
                  <a:pt x="2245688" y="523201"/>
                  <a:pt x="2131572" y="523201"/>
                </a:cubicBezTo>
                <a:cubicBezTo>
                  <a:pt x="2117308" y="523201"/>
                  <a:pt x="2103381" y="521756"/>
                  <a:pt x="2089930" y="519003"/>
                </a:cubicBezTo>
                <a:lnTo>
                  <a:pt x="2084403" y="517287"/>
                </a:lnTo>
                <a:lnTo>
                  <a:pt x="2874" y="629259"/>
                </a:lnTo>
                <a:lnTo>
                  <a:pt x="53213" y="632637"/>
                </a:lnTo>
                <a:lnTo>
                  <a:pt x="0" y="632637"/>
                </a:lnTo>
                <a:close/>
              </a:path>
            </a:pathLst>
          </a:cu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sz="1600" dirty="0"/>
          </a:p>
        </p:txBody>
      </p:sp>
      <p:grpSp>
        <p:nvGrpSpPr>
          <p:cNvPr id="48" name="Group 47">
            <a:extLst>
              <a:ext uri="{FF2B5EF4-FFF2-40B4-BE49-F238E27FC236}">
                <a16:creationId xmlns:a16="http://schemas.microsoft.com/office/drawing/2014/main" id="{0CB0BD4D-B658-4710-99C6-FF68687C89B0}"/>
              </a:ext>
            </a:extLst>
          </p:cNvPr>
          <p:cNvGrpSpPr>
            <a:grpSpLocks noChangeAspect="1"/>
          </p:cNvGrpSpPr>
          <p:nvPr/>
        </p:nvGrpSpPr>
        <p:grpSpPr>
          <a:xfrm>
            <a:off x="7677474" y="972570"/>
            <a:ext cx="792512" cy="476928"/>
            <a:chOff x="3864387" y="4347152"/>
            <a:chExt cx="860791" cy="632845"/>
          </a:xfrm>
        </p:grpSpPr>
        <p:grpSp>
          <p:nvGrpSpPr>
            <p:cNvPr id="72" name="Group 71">
              <a:extLst>
                <a:ext uri="{FF2B5EF4-FFF2-40B4-BE49-F238E27FC236}">
                  <a16:creationId xmlns:a16="http://schemas.microsoft.com/office/drawing/2014/main" id="{36857D1B-5E52-4848-8CBE-FA69D00811E2}"/>
                </a:ext>
              </a:extLst>
            </p:cNvPr>
            <p:cNvGrpSpPr>
              <a:grpSpLocks noChangeAspect="1"/>
            </p:cNvGrpSpPr>
            <p:nvPr/>
          </p:nvGrpSpPr>
          <p:grpSpPr>
            <a:xfrm>
              <a:off x="3864387" y="4409201"/>
              <a:ext cx="576936" cy="570796"/>
              <a:chOff x="3864386" y="4409200"/>
              <a:chExt cx="1573221" cy="1556477"/>
            </a:xfrm>
          </p:grpSpPr>
          <p:grpSp>
            <p:nvGrpSpPr>
              <p:cNvPr id="89" name="Group 88">
                <a:extLst>
                  <a:ext uri="{FF2B5EF4-FFF2-40B4-BE49-F238E27FC236}">
                    <a16:creationId xmlns:a16="http://schemas.microsoft.com/office/drawing/2014/main" id="{7DDB3BF5-236B-4CDD-94C8-A316DEA6C2F3}"/>
                  </a:ext>
                </a:extLst>
              </p:cNvPr>
              <p:cNvGrpSpPr/>
              <p:nvPr/>
            </p:nvGrpSpPr>
            <p:grpSpPr>
              <a:xfrm>
                <a:off x="3864386" y="4409200"/>
                <a:ext cx="1573221" cy="1556477"/>
                <a:chOff x="3864386" y="4409200"/>
                <a:chExt cx="1573221" cy="1556477"/>
              </a:xfrm>
            </p:grpSpPr>
            <p:grpSp>
              <p:nvGrpSpPr>
                <p:cNvPr id="95" name="Group 94">
                  <a:extLst>
                    <a:ext uri="{FF2B5EF4-FFF2-40B4-BE49-F238E27FC236}">
                      <a16:creationId xmlns:a16="http://schemas.microsoft.com/office/drawing/2014/main" id="{A51E8051-F8AB-45F5-ACD0-240E9B79D263}"/>
                    </a:ext>
                  </a:extLst>
                </p:cNvPr>
                <p:cNvGrpSpPr>
                  <a:grpSpLocks noChangeAspect="1"/>
                </p:cNvGrpSpPr>
                <p:nvPr/>
              </p:nvGrpSpPr>
              <p:grpSpPr>
                <a:xfrm>
                  <a:off x="3864386" y="4409200"/>
                  <a:ext cx="1573221" cy="1556477"/>
                  <a:chOff x="3864387" y="4409201"/>
                  <a:chExt cx="1021526" cy="1010654"/>
                </a:xfrm>
              </p:grpSpPr>
              <p:sp>
                <p:nvSpPr>
                  <p:cNvPr id="101" name="Oval 100">
                    <a:extLst>
                      <a:ext uri="{FF2B5EF4-FFF2-40B4-BE49-F238E27FC236}">
                        <a16:creationId xmlns:a16="http://schemas.microsoft.com/office/drawing/2014/main" id="{721D1A00-F35D-494F-874B-314662E790FE}"/>
                      </a:ext>
                    </a:extLst>
                  </p:cNvPr>
                  <p:cNvSpPr/>
                  <p:nvPr/>
                </p:nvSpPr>
                <p:spPr>
                  <a:xfrm>
                    <a:off x="3864387" y="4409202"/>
                    <a:ext cx="1021526" cy="1010653"/>
                  </a:xfrm>
                  <a:prstGeom prst="ellipse">
                    <a:avLst/>
                  </a:prstGeom>
                  <a:solidFill>
                    <a:srgbClr val="D943C7"/>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Freeform: Shape 101">
                    <a:extLst>
                      <a:ext uri="{FF2B5EF4-FFF2-40B4-BE49-F238E27FC236}">
                        <a16:creationId xmlns:a16="http://schemas.microsoft.com/office/drawing/2014/main" id="{50770706-2235-4075-957A-4E28E2527056}"/>
                      </a:ext>
                    </a:extLst>
                  </p:cNvPr>
                  <p:cNvSpPr/>
                  <p:nvPr/>
                </p:nvSpPr>
                <p:spPr>
                  <a:xfrm>
                    <a:off x="4367971" y="4409201"/>
                    <a:ext cx="510763" cy="1010654"/>
                  </a:xfrm>
                  <a:custGeom>
                    <a:avLst/>
                    <a:gdLst>
                      <a:gd name="connsiteX0" fmla="*/ 0 w 510763"/>
                      <a:gd name="connsiteY0" fmla="*/ 0 h 1010654"/>
                      <a:gd name="connsiteX1" fmla="*/ 510763 w 510763"/>
                      <a:gd name="connsiteY1" fmla="*/ 505327 h 1010654"/>
                      <a:gd name="connsiteX2" fmla="*/ 0 w 510763"/>
                      <a:gd name="connsiteY2" fmla="*/ 1010654 h 1010654"/>
                    </a:gdLst>
                    <a:ahLst/>
                    <a:cxnLst>
                      <a:cxn ang="0">
                        <a:pos x="connsiteX0" y="connsiteY0"/>
                      </a:cxn>
                      <a:cxn ang="0">
                        <a:pos x="connsiteX1" y="connsiteY1"/>
                      </a:cxn>
                      <a:cxn ang="0">
                        <a:pos x="connsiteX2" y="connsiteY2"/>
                      </a:cxn>
                    </a:cxnLst>
                    <a:rect l="l" t="t" r="r" b="b"/>
                    <a:pathLst>
                      <a:path w="510763" h="1010654">
                        <a:moveTo>
                          <a:pt x="0" y="0"/>
                        </a:moveTo>
                        <a:cubicBezTo>
                          <a:pt x="282087" y="0"/>
                          <a:pt x="510763" y="226243"/>
                          <a:pt x="510763" y="505327"/>
                        </a:cubicBezTo>
                        <a:cubicBezTo>
                          <a:pt x="510763" y="784411"/>
                          <a:pt x="282087" y="1010654"/>
                          <a:pt x="0" y="1010654"/>
                        </a:cubicBezTo>
                        <a:close/>
                      </a:path>
                    </a:pathLst>
                  </a:cu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96" name="Oval 95">
                  <a:extLst>
                    <a:ext uri="{FF2B5EF4-FFF2-40B4-BE49-F238E27FC236}">
                      <a16:creationId xmlns:a16="http://schemas.microsoft.com/office/drawing/2014/main" id="{8B5A6FEB-02F7-4E9D-8064-ABD238576197}"/>
                    </a:ext>
                  </a:extLst>
                </p:cNvPr>
                <p:cNvSpPr>
                  <a:spLocks noChangeAspect="1"/>
                </p:cNvSpPr>
                <p:nvPr/>
              </p:nvSpPr>
              <p:spPr>
                <a:xfrm>
                  <a:off x="4074696" y="4623523"/>
                  <a:ext cx="1144138" cy="111955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7" name="Group 96">
                  <a:extLst>
                    <a:ext uri="{FF2B5EF4-FFF2-40B4-BE49-F238E27FC236}">
                      <a16:creationId xmlns:a16="http://schemas.microsoft.com/office/drawing/2014/main" id="{B42FF60E-5887-4C60-84E4-D602ADA97B63}"/>
                    </a:ext>
                  </a:extLst>
                </p:cNvPr>
                <p:cNvGrpSpPr/>
                <p:nvPr/>
              </p:nvGrpSpPr>
              <p:grpSpPr>
                <a:xfrm>
                  <a:off x="4203058" y="4730237"/>
                  <a:ext cx="903481" cy="884502"/>
                  <a:chOff x="5218855" y="2657920"/>
                  <a:chExt cx="661904" cy="646754"/>
                </a:xfrm>
              </p:grpSpPr>
              <p:sp>
                <p:nvSpPr>
                  <p:cNvPr id="99" name="Oval 98">
                    <a:extLst>
                      <a:ext uri="{FF2B5EF4-FFF2-40B4-BE49-F238E27FC236}">
                        <a16:creationId xmlns:a16="http://schemas.microsoft.com/office/drawing/2014/main" id="{59514417-0005-4C14-BAC2-4D407A7AADA9}"/>
                      </a:ext>
                    </a:extLst>
                  </p:cNvPr>
                  <p:cNvSpPr>
                    <a:spLocks/>
                  </p:cNvSpPr>
                  <p:nvPr/>
                </p:nvSpPr>
                <p:spPr>
                  <a:xfrm>
                    <a:off x="5218855" y="2657921"/>
                    <a:ext cx="660956" cy="646753"/>
                  </a:xfrm>
                  <a:prstGeom prst="ellipse">
                    <a:avLst/>
                  </a:prstGeom>
                  <a:solidFill>
                    <a:srgbClr val="4789C5"/>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Freeform: Shape 99">
                    <a:extLst>
                      <a:ext uri="{FF2B5EF4-FFF2-40B4-BE49-F238E27FC236}">
                        <a16:creationId xmlns:a16="http://schemas.microsoft.com/office/drawing/2014/main" id="{C3F5B4AF-1EF6-487C-8DA0-1B8719D8B92C}"/>
                      </a:ext>
                    </a:extLst>
                  </p:cNvPr>
                  <p:cNvSpPr>
                    <a:spLocks/>
                  </p:cNvSpPr>
                  <p:nvPr/>
                </p:nvSpPr>
                <p:spPr>
                  <a:xfrm>
                    <a:off x="5549333" y="2657920"/>
                    <a:ext cx="331426" cy="646754"/>
                  </a:xfrm>
                  <a:custGeom>
                    <a:avLst/>
                    <a:gdLst>
                      <a:gd name="connsiteX0" fmla="*/ 948 w 331426"/>
                      <a:gd name="connsiteY0" fmla="*/ 0 h 646754"/>
                      <a:gd name="connsiteX1" fmla="*/ 331426 w 331426"/>
                      <a:gd name="connsiteY1" fmla="*/ 323377 h 646754"/>
                      <a:gd name="connsiteX2" fmla="*/ 948 w 331426"/>
                      <a:gd name="connsiteY2" fmla="*/ 646754 h 646754"/>
                      <a:gd name="connsiteX3" fmla="*/ 0 w 331426"/>
                      <a:gd name="connsiteY3" fmla="*/ 646661 h 646754"/>
                      <a:gd name="connsiteX4" fmla="*/ 0 w 331426"/>
                      <a:gd name="connsiteY4" fmla="*/ 94 h 646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6" h="646754">
                        <a:moveTo>
                          <a:pt x="948" y="0"/>
                        </a:moveTo>
                        <a:cubicBezTo>
                          <a:pt x="183466" y="0"/>
                          <a:pt x="331426" y="144781"/>
                          <a:pt x="331426" y="323377"/>
                        </a:cubicBezTo>
                        <a:cubicBezTo>
                          <a:pt x="331426" y="501973"/>
                          <a:pt x="183466" y="646754"/>
                          <a:pt x="948" y="646754"/>
                        </a:cubicBezTo>
                        <a:lnTo>
                          <a:pt x="0" y="646661"/>
                        </a:lnTo>
                        <a:lnTo>
                          <a:pt x="0" y="94"/>
                        </a:lnTo>
                        <a:close/>
                      </a:path>
                    </a:pathLst>
                  </a:custGeom>
                  <a:solidFill>
                    <a:srgbClr val="99BA56"/>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98" name="Oval 97">
                  <a:extLst>
                    <a:ext uri="{FF2B5EF4-FFF2-40B4-BE49-F238E27FC236}">
                      <a16:creationId xmlns:a16="http://schemas.microsoft.com/office/drawing/2014/main" id="{D516B799-956C-4A91-99B1-B34C987F2A4A}"/>
                    </a:ext>
                  </a:extLst>
                </p:cNvPr>
                <p:cNvSpPr>
                  <a:spLocks noChangeAspect="1"/>
                </p:cNvSpPr>
                <p:nvPr/>
              </p:nvSpPr>
              <p:spPr>
                <a:xfrm>
                  <a:off x="4340535" y="4860104"/>
                  <a:ext cx="601575" cy="588648"/>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90" name="Group 89">
                <a:extLst>
                  <a:ext uri="{FF2B5EF4-FFF2-40B4-BE49-F238E27FC236}">
                    <a16:creationId xmlns:a16="http://schemas.microsoft.com/office/drawing/2014/main" id="{08702305-DF07-456D-A13B-A596F817E4E1}"/>
                  </a:ext>
                </a:extLst>
              </p:cNvPr>
              <p:cNvGrpSpPr/>
              <p:nvPr/>
            </p:nvGrpSpPr>
            <p:grpSpPr>
              <a:xfrm>
                <a:off x="4428524" y="4925130"/>
                <a:ext cx="431128" cy="432100"/>
                <a:chOff x="6371624" y="5058480"/>
                <a:chExt cx="431128" cy="432100"/>
              </a:xfrm>
            </p:grpSpPr>
            <p:sp>
              <p:nvSpPr>
                <p:cNvPr id="91" name="Oval 90">
                  <a:extLst>
                    <a:ext uri="{FF2B5EF4-FFF2-40B4-BE49-F238E27FC236}">
                      <a16:creationId xmlns:a16="http://schemas.microsoft.com/office/drawing/2014/main" id="{23403D52-1E02-4080-91F2-5BA7B2DA53C3}"/>
                    </a:ext>
                  </a:extLst>
                </p:cNvPr>
                <p:cNvSpPr>
                  <a:spLocks noChangeAspect="1"/>
                </p:cNvSpPr>
                <p:nvPr/>
              </p:nvSpPr>
              <p:spPr>
                <a:xfrm>
                  <a:off x="6384422" y="5059326"/>
                  <a:ext cx="418330" cy="431254"/>
                </a:xfrm>
                <a:prstGeom prst="ellipse">
                  <a:avLst/>
                </a:prstGeom>
                <a:solidFill>
                  <a:schemeClr val="accent6">
                    <a:lumMod val="7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Freeform: Shape 91">
                  <a:extLst>
                    <a:ext uri="{FF2B5EF4-FFF2-40B4-BE49-F238E27FC236}">
                      <a16:creationId xmlns:a16="http://schemas.microsoft.com/office/drawing/2014/main" id="{F3EF9BA2-F837-4976-9FE0-EEC11DB2F7FA}"/>
                    </a:ext>
                  </a:extLst>
                </p:cNvPr>
                <p:cNvSpPr>
                  <a:spLocks noChangeAspect="1"/>
                </p:cNvSpPr>
                <p:nvPr/>
              </p:nvSpPr>
              <p:spPr>
                <a:xfrm>
                  <a:off x="6371624" y="5058480"/>
                  <a:ext cx="418330" cy="428550"/>
                </a:xfrm>
                <a:custGeom>
                  <a:avLst/>
                  <a:gdLst>
                    <a:gd name="connsiteX0" fmla="*/ 11764 w 418330"/>
                    <a:gd name="connsiteY0" fmla="*/ 145863 h 428550"/>
                    <a:gd name="connsiteX1" fmla="*/ 11764 w 418330"/>
                    <a:gd name="connsiteY1" fmla="*/ 282687 h 428550"/>
                    <a:gd name="connsiteX2" fmla="*/ 4250 w 418330"/>
                    <a:gd name="connsiteY2" fmla="*/ 257732 h 428550"/>
                    <a:gd name="connsiteX3" fmla="*/ 0 w 418330"/>
                    <a:gd name="connsiteY3" fmla="*/ 214275 h 428550"/>
                    <a:gd name="connsiteX4" fmla="*/ 4250 w 418330"/>
                    <a:gd name="connsiteY4" fmla="*/ 170819 h 428550"/>
                    <a:gd name="connsiteX5" fmla="*/ 215661 w 418330"/>
                    <a:gd name="connsiteY5" fmla="*/ 0 h 428550"/>
                    <a:gd name="connsiteX6" fmla="*/ 290582 w 418330"/>
                    <a:gd name="connsiteY6" fmla="*/ 15593 h 428550"/>
                    <a:gd name="connsiteX7" fmla="*/ 418330 w 418330"/>
                    <a:gd name="connsiteY7" fmla="*/ 214275 h 428550"/>
                    <a:gd name="connsiteX8" fmla="*/ 290582 w 418330"/>
                    <a:gd name="connsiteY8" fmla="*/ 412957 h 428550"/>
                    <a:gd name="connsiteX9" fmla="*/ 215661 w 418330"/>
                    <a:gd name="connsiteY9" fmla="*/ 428550 h 42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8330" h="428550">
                      <a:moveTo>
                        <a:pt x="11764" y="145863"/>
                      </a:moveTo>
                      <a:lnTo>
                        <a:pt x="11764" y="282687"/>
                      </a:lnTo>
                      <a:lnTo>
                        <a:pt x="4250" y="257732"/>
                      </a:lnTo>
                      <a:cubicBezTo>
                        <a:pt x="1463" y="243695"/>
                        <a:pt x="0" y="229161"/>
                        <a:pt x="0" y="214275"/>
                      </a:cubicBezTo>
                      <a:cubicBezTo>
                        <a:pt x="0" y="199389"/>
                        <a:pt x="1463" y="184855"/>
                        <a:pt x="4250" y="170819"/>
                      </a:cubicBezTo>
                      <a:close/>
                      <a:moveTo>
                        <a:pt x="215661" y="0"/>
                      </a:moveTo>
                      <a:lnTo>
                        <a:pt x="290582" y="15593"/>
                      </a:lnTo>
                      <a:cubicBezTo>
                        <a:pt x="365654" y="48327"/>
                        <a:pt x="418330" y="124959"/>
                        <a:pt x="418330" y="214275"/>
                      </a:cubicBezTo>
                      <a:cubicBezTo>
                        <a:pt x="418330" y="303591"/>
                        <a:pt x="365654" y="380223"/>
                        <a:pt x="290582" y="412957"/>
                      </a:cubicBezTo>
                      <a:lnTo>
                        <a:pt x="215661" y="428550"/>
                      </a:lnTo>
                      <a:close/>
                    </a:path>
                  </a:pathLst>
                </a:custGeom>
                <a:solidFill>
                  <a:srgbClr val="13ACF9"/>
                </a:solidFill>
                <a:ln>
                  <a:solidFill>
                    <a:schemeClr val="bg1"/>
                  </a:solid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94" name="Oval 93">
                  <a:extLst>
                    <a:ext uri="{FF2B5EF4-FFF2-40B4-BE49-F238E27FC236}">
                      <a16:creationId xmlns:a16="http://schemas.microsoft.com/office/drawing/2014/main" id="{5F0B95D3-D0EB-4967-BADF-69CF78357523}"/>
                    </a:ext>
                  </a:extLst>
                </p:cNvPr>
                <p:cNvSpPr/>
                <p:nvPr/>
              </p:nvSpPr>
              <p:spPr>
                <a:xfrm>
                  <a:off x="6471564" y="5147057"/>
                  <a:ext cx="248650" cy="256332"/>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73" name="Group 72">
              <a:extLst>
                <a:ext uri="{FF2B5EF4-FFF2-40B4-BE49-F238E27FC236}">
                  <a16:creationId xmlns:a16="http://schemas.microsoft.com/office/drawing/2014/main" id="{9DED40FF-F6B1-4A88-9551-450B46C6475B}"/>
                </a:ext>
              </a:extLst>
            </p:cNvPr>
            <p:cNvGrpSpPr>
              <a:grpSpLocks noChangeAspect="1"/>
            </p:cNvGrpSpPr>
            <p:nvPr/>
          </p:nvGrpSpPr>
          <p:grpSpPr>
            <a:xfrm>
              <a:off x="4104600" y="4347152"/>
              <a:ext cx="620578" cy="179782"/>
              <a:chOff x="5384269" y="3823459"/>
              <a:chExt cx="2676056" cy="775255"/>
            </a:xfrm>
          </p:grpSpPr>
          <p:sp>
            <p:nvSpPr>
              <p:cNvPr id="74" name="Rectangle 73">
                <a:extLst>
                  <a:ext uri="{FF2B5EF4-FFF2-40B4-BE49-F238E27FC236}">
                    <a16:creationId xmlns:a16="http://schemas.microsoft.com/office/drawing/2014/main" id="{B9383974-A658-46CD-902E-E531A48CB023}"/>
                  </a:ext>
                </a:extLst>
              </p:cNvPr>
              <p:cNvSpPr/>
              <p:nvPr/>
            </p:nvSpPr>
            <p:spPr>
              <a:xfrm rot="19601381">
                <a:off x="5384269" y="4529661"/>
                <a:ext cx="2676056" cy="69053"/>
              </a:xfrm>
              <a:prstGeom prst="rect">
                <a:avLst/>
              </a:prstGeom>
              <a:solidFill>
                <a:srgbClr val="00B050"/>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Arrow: Notched Right 83">
                <a:extLst>
                  <a:ext uri="{FF2B5EF4-FFF2-40B4-BE49-F238E27FC236}">
                    <a16:creationId xmlns:a16="http://schemas.microsoft.com/office/drawing/2014/main" id="{8E7D2C1C-9451-4A86-A024-E632EF0476EC}"/>
                  </a:ext>
                </a:extLst>
              </p:cNvPr>
              <p:cNvSpPr/>
              <p:nvPr/>
            </p:nvSpPr>
            <p:spPr>
              <a:xfrm rot="8846313">
                <a:off x="6944016" y="3960055"/>
                <a:ext cx="71378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Arrow: Notched Right 86">
                <a:extLst>
                  <a:ext uri="{FF2B5EF4-FFF2-40B4-BE49-F238E27FC236}">
                    <a16:creationId xmlns:a16="http://schemas.microsoft.com/office/drawing/2014/main" id="{A03DC9A7-7ADF-4FCC-BF39-76E9D59E1656}"/>
                  </a:ext>
                </a:extLst>
              </p:cNvPr>
              <p:cNvSpPr/>
              <p:nvPr/>
            </p:nvSpPr>
            <p:spPr>
              <a:xfrm rot="8846313">
                <a:off x="7214896" y="3823459"/>
                <a:ext cx="595539" cy="430658"/>
              </a:xfrm>
              <a:prstGeom prst="notchedRightArrow">
                <a:avLst/>
              </a:prstGeom>
              <a:solidFill>
                <a:srgbClr val="00B050"/>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49" name="TextBox 48">
            <a:extLst>
              <a:ext uri="{FF2B5EF4-FFF2-40B4-BE49-F238E27FC236}">
                <a16:creationId xmlns:a16="http://schemas.microsoft.com/office/drawing/2014/main" id="{4C5CC494-2284-4249-AF29-8F0B67A9F1EC}"/>
              </a:ext>
            </a:extLst>
          </p:cNvPr>
          <p:cNvSpPr txBox="1"/>
          <p:nvPr/>
        </p:nvSpPr>
        <p:spPr>
          <a:xfrm>
            <a:off x="4562068" y="1690322"/>
            <a:ext cx="3664836" cy="1323439"/>
          </a:xfrm>
          <a:prstGeom prst="rect">
            <a:avLst/>
          </a:prstGeom>
          <a:noFill/>
          <a:ln>
            <a:solidFill>
              <a:srgbClr val="CC0066"/>
            </a:solidFill>
          </a:ln>
        </p:spPr>
        <p:txBody>
          <a:bodyPr wrap="square" rtlCol="0">
            <a:spAutoFit/>
          </a:bodyPr>
          <a:lstStyle/>
          <a:p>
            <a:r>
              <a:rPr lang="en-GB" sz="1000" dirty="0">
                <a:solidFill>
                  <a:srgbClr val="CC0066"/>
                </a:solidFill>
              </a:rPr>
              <a:t>Year 1</a:t>
            </a:r>
          </a:p>
          <a:p>
            <a:pPr marL="285750" indent="-285750">
              <a:buClr>
                <a:srgbClr val="CC0066"/>
              </a:buClr>
              <a:buFont typeface="Arial" panose="020B0604020202020204" pitchFamily="34" charset="0"/>
              <a:buChar char="•"/>
            </a:pPr>
            <a:r>
              <a:rPr lang="en-GB" sz="1000" dirty="0"/>
              <a:t>Design Target Operating Model for People Services</a:t>
            </a:r>
          </a:p>
          <a:p>
            <a:pPr marL="285750" indent="-285750">
              <a:buClr>
                <a:srgbClr val="CC0066"/>
              </a:buClr>
              <a:buFont typeface="Arial" panose="020B0604020202020204" pitchFamily="34" charset="0"/>
              <a:buChar char="•"/>
            </a:pPr>
            <a:r>
              <a:rPr lang="en-GB" sz="1000" dirty="0"/>
              <a:t>Resource Directorate establishing Strategic Business Partnering / Transformation, Shared Services and Centres of Expertise for Employee Relations/Resourcing/People Intelligence/Health &amp; Wellbeing.</a:t>
            </a:r>
          </a:p>
          <a:p>
            <a:pPr marL="285750" indent="-285750">
              <a:buClr>
                <a:srgbClr val="CC0066"/>
              </a:buClr>
              <a:buFont typeface="Arial" panose="020B0604020202020204" pitchFamily="34" charset="0"/>
              <a:buChar char="•"/>
            </a:pPr>
            <a:r>
              <a:rPr lang="en-GB" sz="1000" dirty="0"/>
              <a:t>Scope Technical solutions to support easy access to queries.</a:t>
            </a:r>
          </a:p>
          <a:p>
            <a:pPr marL="285750" indent="-285750">
              <a:buClr>
                <a:srgbClr val="CC0066"/>
              </a:buClr>
              <a:buFont typeface="Arial" panose="020B0604020202020204" pitchFamily="34" charset="0"/>
              <a:buChar char="•"/>
            </a:pPr>
            <a:r>
              <a:rPr lang="en-GB" sz="1000" dirty="0"/>
              <a:t>Establish Metrics to measure success.</a:t>
            </a:r>
          </a:p>
        </p:txBody>
      </p:sp>
      <p:sp>
        <p:nvSpPr>
          <p:cNvPr id="50" name="TextBox 49">
            <a:extLst>
              <a:ext uri="{FF2B5EF4-FFF2-40B4-BE49-F238E27FC236}">
                <a16:creationId xmlns:a16="http://schemas.microsoft.com/office/drawing/2014/main" id="{D924CA66-04F6-4A9F-B248-8FA594B28107}"/>
              </a:ext>
            </a:extLst>
          </p:cNvPr>
          <p:cNvSpPr txBox="1"/>
          <p:nvPr/>
        </p:nvSpPr>
        <p:spPr>
          <a:xfrm>
            <a:off x="4558536" y="1029850"/>
            <a:ext cx="4376736" cy="338554"/>
          </a:xfrm>
          <a:prstGeom prst="rect">
            <a:avLst/>
          </a:prstGeom>
          <a:noFill/>
        </p:spPr>
        <p:txBody>
          <a:bodyPr wrap="square">
            <a:spAutoFit/>
          </a:bodyPr>
          <a:lstStyle/>
          <a:p>
            <a:r>
              <a:rPr lang="en-GB" sz="1600" kern="1200" dirty="0">
                <a:solidFill>
                  <a:schemeClr val="bg1"/>
                </a:solidFill>
              </a:rPr>
              <a:t>Transforming the People Profession</a:t>
            </a:r>
            <a:endParaRPr lang="en-GB" sz="1600" dirty="0">
              <a:solidFill>
                <a:schemeClr val="bg1"/>
              </a:solidFill>
            </a:endParaRPr>
          </a:p>
        </p:txBody>
      </p:sp>
      <p:sp>
        <p:nvSpPr>
          <p:cNvPr id="51" name="TextBox 50">
            <a:extLst>
              <a:ext uri="{FF2B5EF4-FFF2-40B4-BE49-F238E27FC236}">
                <a16:creationId xmlns:a16="http://schemas.microsoft.com/office/drawing/2014/main" id="{8FDBCEED-C929-4498-AB75-0AA778F204C7}"/>
              </a:ext>
            </a:extLst>
          </p:cNvPr>
          <p:cNvSpPr txBox="1"/>
          <p:nvPr/>
        </p:nvSpPr>
        <p:spPr>
          <a:xfrm>
            <a:off x="4558535" y="4817939"/>
            <a:ext cx="2736647" cy="276999"/>
          </a:xfrm>
          <a:prstGeom prst="rect">
            <a:avLst/>
          </a:prstGeom>
          <a:noFill/>
        </p:spPr>
        <p:txBody>
          <a:bodyPr wrap="none" rtlCol="0">
            <a:spAutoFit/>
          </a:bodyPr>
          <a:lstStyle/>
          <a:p>
            <a:r>
              <a:rPr lang="en-GB" sz="1200" dirty="0">
                <a:solidFill>
                  <a:srgbClr val="CC0066"/>
                </a:solidFill>
              </a:rPr>
              <a:t>We will know that we have it right when:</a:t>
            </a:r>
          </a:p>
        </p:txBody>
      </p:sp>
      <p:grpSp>
        <p:nvGrpSpPr>
          <p:cNvPr id="52" name="Group 51">
            <a:extLst>
              <a:ext uri="{FF2B5EF4-FFF2-40B4-BE49-F238E27FC236}">
                <a16:creationId xmlns:a16="http://schemas.microsoft.com/office/drawing/2014/main" id="{E0D9C35E-3471-4762-87AE-3985E772B499}"/>
              </a:ext>
            </a:extLst>
          </p:cNvPr>
          <p:cNvGrpSpPr>
            <a:grpSpLocks noChangeAspect="1"/>
          </p:cNvGrpSpPr>
          <p:nvPr/>
        </p:nvGrpSpPr>
        <p:grpSpPr>
          <a:xfrm>
            <a:off x="4562068" y="5142357"/>
            <a:ext cx="625991" cy="458058"/>
            <a:chOff x="4581049" y="4028850"/>
            <a:chExt cx="2486486" cy="1819440"/>
          </a:xfrm>
        </p:grpSpPr>
        <mc:AlternateContent xmlns:mc="http://schemas.openxmlformats.org/markup-compatibility/2006" xmlns:p14="http://schemas.microsoft.com/office/powerpoint/2010/main">
          <mc:Choice Requires="p14">
            <p:contentPart p14:bwMode="auto" r:id="rId7">
              <p14:nvContentPartPr>
                <p14:cNvPr id="59" name="Ink 58">
                  <a:extLst>
                    <a:ext uri="{FF2B5EF4-FFF2-40B4-BE49-F238E27FC236}">
                      <a16:creationId xmlns:a16="http://schemas.microsoft.com/office/drawing/2014/main" id="{AE5E96D0-6AD0-41DE-80F9-04CB28BD9755}"/>
                    </a:ext>
                  </a:extLst>
                </p14:cNvPr>
                <p14:cNvContentPartPr/>
                <p14:nvPr/>
              </p14:nvContentPartPr>
              <p14:xfrm>
                <a:off x="6886455" y="4028850"/>
                <a:ext cx="360" cy="360"/>
              </p14:xfrm>
            </p:contentPart>
          </mc:Choice>
          <mc:Fallback xmlns="">
            <p:pic>
              <p:nvPicPr>
                <p:cNvPr id="55" name="Ink 54">
                  <a:extLst>
                    <a:ext uri="{FF2B5EF4-FFF2-40B4-BE49-F238E27FC236}">
                      <a16:creationId xmlns:a16="http://schemas.microsoft.com/office/drawing/2014/main" id="{803B5309-19E7-4E89-B008-3A689871D45F}"/>
                    </a:ext>
                  </a:extLst>
                </p:cNvPr>
                <p:cNvPicPr/>
                <p:nvPr/>
              </p:nvPicPr>
              <p:blipFill>
                <a:blip r:embed="rId4"/>
                <a:stretch>
                  <a:fillRect/>
                </a:stretch>
              </p:blipFill>
              <p:spPr>
                <a:xfrm>
                  <a:off x="6877455" y="40198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0" name="Ink 59">
                  <a:extLst>
                    <a:ext uri="{FF2B5EF4-FFF2-40B4-BE49-F238E27FC236}">
                      <a16:creationId xmlns:a16="http://schemas.microsoft.com/office/drawing/2014/main" id="{8EEE7F8F-D582-4AC9-ADC7-1E4B2508C3B5}"/>
                    </a:ext>
                  </a:extLst>
                </p14:cNvPr>
                <p14:cNvContentPartPr/>
                <p14:nvPr/>
              </p14:nvContentPartPr>
              <p14:xfrm>
                <a:off x="7067175" y="5847930"/>
                <a:ext cx="360" cy="360"/>
              </p14:xfrm>
            </p:contentPart>
          </mc:Choice>
          <mc:Fallback xmlns="">
            <p:pic>
              <p:nvPicPr>
                <p:cNvPr id="56" name="Ink 55">
                  <a:extLst>
                    <a:ext uri="{FF2B5EF4-FFF2-40B4-BE49-F238E27FC236}">
                      <a16:creationId xmlns:a16="http://schemas.microsoft.com/office/drawing/2014/main" id="{206652D1-DEAA-46EF-AC6D-E54A0776FBBF}"/>
                    </a:ext>
                  </a:extLst>
                </p:cNvPr>
                <p:cNvPicPr/>
                <p:nvPr/>
              </p:nvPicPr>
              <p:blipFill>
                <a:blip r:embed="rId4"/>
                <a:stretch>
                  <a:fillRect/>
                </a:stretch>
              </p:blipFill>
              <p:spPr>
                <a:xfrm>
                  <a:off x="7058175" y="5838930"/>
                  <a:ext cx="18000" cy="18000"/>
                </a:xfrm>
                <a:prstGeom prst="rect">
                  <a:avLst/>
                </a:prstGeom>
              </p:spPr>
            </p:pic>
          </mc:Fallback>
        </mc:AlternateContent>
        <p:pic>
          <p:nvPicPr>
            <p:cNvPr id="61" name="Picture 60" descr="A close-up of a yellow truck&#10;&#10;Description automatically generated with medium confidence">
              <a:extLst>
                <a:ext uri="{FF2B5EF4-FFF2-40B4-BE49-F238E27FC236}">
                  <a16:creationId xmlns:a16="http://schemas.microsoft.com/office/drawing/2014/main" id="{49298370-8081-44ED-8B68-B95C54F56C1D}"/>
                </a:ext>
              </a:extLst>
            </p:cNvPr>
            <p:cNvPicPr>
              <a:picLocks noChangeAspect="1"/>
            </p:cNvPicPr>
            <p:nvPr/>
          </p:nvPicPr>
          <p:blipFill>
            <a:blip r:embed="rId6"/>
            <a:stretch>
              <a:fillRect/>
            </a:stretch>
          </p:blipFill>
          <p:spPr>
            <a:xfrm>
              <a:off x="4581049" y="4343937"/>
              <a:ext cx="2265049" cy="1503993"/>
            </a:xfrm>
            <a:prstGeom prst="rect">
              <a:avLst/>
            </a:prstGeom>
          </p:spPr>
        </p:pic>
        <p:grpSp>
          <p:nvGrpSpPr>
            <p:cNvPr id="62" name="Group 61">
              <a:extLst>
                <a:ext uri="{FF2B5EF4-FFF2-40B4-BE49-F238E27FC236}">
                  <a16:creationId xmlns:a16="http://schemas.microsoft.com/office/drawing/2014/main" id="{64ED1A2D-7C9A-4BA4-982B-C4D5BA5F33CF}"/>
                </a:ext>
              </a:extLst>
            </p:cNvPr>
            <p:cNvGrpSpPr>
              <a:grpSpLocks noChangeAspect="1"/>
            </p:cNvGrpSpPr>
            <p:nvPr/>
          </p:nvGrpSpPr>
          <p:grpSpPr>
            <a:xfrm>
              <a:off x="5073808" y="4674385"/>
              <a:ext cx="194654" cy="173703"/>
              <a:chOff x="5060527" y="3553212"/>
              <a:chExt cx="194654" cy="173703"/>
            </a:xfrm>
          </p:grpSpPr>
          <p:sp>
            <p:nvSpPr>
              <p:cNvPr id="69" name="Oval 68">
                <a:extLst>
                  <a:ext uri="{FF2B5EF4-FFF2-40B4-BE49-F238E27FC236}">
                    <a16:creationId xmlns:a16="http://schemas.microsoft.com/office/drawing/2014/main" id="{5FD70138-0289-4A72-9E37-F7F81D021598}"/>
                  </a:ext>
                </a:extLst>
              </p:cNvPr>
              <p:cNvSpPr/>
              <p:nvPr/>
            </p:nvSpPr>
            <p:spPr>
              <a:xfrm rot="19857511" flipH="1">
                <a:off x="5060527" y="3553212"/>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51C75E23-D325-4085-B1C3-07651AA12766}"/>
                  </a:ext>
                </a:extLst>
              </p:cNvPr>
              <p:cNvSpPr>
                <a:spLocks noChangeAspect="1"/>
              </p:cNvSpPr>
              <p:nvPr/>
            </p:nvSpPr>
            <p:spPr>
              <a:xfrm rot="19857511" flipH="1">
                <a:off x="5089054" y="3578668"/>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39540870-2A29-4D1B-9E68-94585EBCA87F}"/>
                  </a:ext>
                </a:extLst>
              </p:cNvPr>
              <p:cNvSpPr>
                <a:spLocks noChangeAspect="1"/>
              </p:cNvSpPr>
              <p:nvPr/>
            </p:nvSpPr>
            <p:spPr>
              <a:xfrm rot="19857511" flipH="1">
                <a:off x="5124158" y="3622970"/>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3" name="Group 62">
              <a:extLst>
                <a:ext uri="{FF2B5EF4-FFF2-40B4-BE49-F238E27FC236}">
                  <a16:creationId xmlns:a16="http://schemas.microsoft.com/office/drawing/2014/main" id="{FAF4635A-18D1-4B5D-8E14-48459F3DC5F2}"/>
                </a:ext>
              </a:extLst>
            </p:cNvPr>
            <p:cNvGrpSpPr>
              <a:grpSpLocks noChangeAspect="1"/>
            </p:cNvGrpSpPr>
            <p:nvPr/>
          </p:nvGrpSpPr>
          <p:grpSpPr>
            <a:xfrm>
              <a:off x="5324810" y="4656663"/>
              <a:ext cx="194654" cy="173703"/>
              <a:chOff x="5596385" y="3499131"/>
              <a:chExt cx="194654" cy="173703"/>
            </a:xfrm>
          </p:grpSpPr>
          <p:sp>
            <p:nvSpPr>
              <p:cNvPr id="66" name="Oval 65">
                <a:extLst>
                  <a:ext uri="{FF2B5EF4-FFF2-40B4-BE49-F238E27FC236}">
                    <a16:creationId xmlns:a16="http://schemas.microsoft.com/office/drawing/2014/main" id="{EC73431A-9B60-47DC-961A-45EFA8692C11}"/>
                  </a:ext>
                </a:extLst>
              </p:cNvPr>
              <p:cNvSpPr/>
              <p:nvPr/>
            </p:nvSpPr>
            <p:spPr>
              <a:xfrm rot="19857511" flipH="1">
                <a:off x="5596385" y="3499131"/>
                <a:ext cx="194654" cy="173703"/>
              </a:xfrm>
              <a:prstGeom prst="ellipse">
                <a:avLst/>
              </a:prstGeom>
              <a:solidFill>
                <a:srgbClr val="4789C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A79340AC-F04E-485E-8B40-7015D8DC7466}"/>
                  </a:ext>
                </a:extLst>
              </p:cNvPr>
              <p:cNvSpPr>
                <a:spLocks noChangeAspect="1"/>
              </p:cNvSpPr>
              <p:nvPr/>
            </p:nvSpPr>
            <p:spPr>
              <a:xfrm rot="19857511" flipH="1">
                <a:off x="5624912" y="3524587"/>
                <a:ext cx="137599" cy="122789"/>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00ED6FA9-585F-4462-AD1D-77E352BF54D5}"/>
                  </a:ext>
                </a:extLst>
              </p:cNvPr>
              <p:cNvSpPr>
                <a:spLocks noChangeAspect="1"/>
              </p:cNvSpPr>
              <p:nvPr/>
            </p:nvSpPr>
            <p:spPr>
              <a:xfrm rot="19857511" flipH="1">
                <a:off x="5645268" y="3568889"/>
                <a:ext cx="92491" cy="8253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65" name="Freeform: Shape 64">
              <a:extLst>
                <a:ext uri="{FF2B5EF4-FFF2-40B4-BE49-F238E27FC236}">
                  <a16:creationId xmlns:a16="http://schemas.microsoft.com/office/drawing/2014/main" id="{5D2CFC6B-F781-45D8-A4D4-512945B41F77}"/>
                </a:ext>
              </a:extLst>
            </p:cNvPr>
            <p:cNvSpPr>
              <a:spLocks noChangeAspect="1"/>
            </p:cNvSpPr>
            <p:nvPr/>
          </p:nvSpPr>
          <p:spPr>
            <a:xfrm rot="21071107">
              <a:off x="5130977" y="4899871"/>
              <a:ext cx="343418" cy="279418"/>
            </a:xfrm>
            <a:custGeom>
              <a:avLst/>
              <a:gdLst>
                <a:gd name="connsiteX0" fmla="*/ 24486 w 512066"/>
                <a:gd name="connsiteY0" fmla="*/ 0 h 348570"/>
                <a:gd name="connsiteX1" fmla="*/ 229511 w 512066"/>
                <a:gd name="connsiteY1" fmla="*/ 139101 h 348570"/>
                <a:gd name="connsiteX2" fmla="*/ 498642 w 512066"/>
                <a:gd name="connsiteY2" fmla="*/ 105699 h 348570"/>
                <a:gd name="connsiteX3" fmla="*/ 497469 w 512066"/>
                <a:gd name="connsiteY3" fmla="*/ 76161 h 348570"/>
                <a:gd name="connsiteX4" fmla="*/ 507857 w 512066"/>
                <a:gd name="connsiteY4" fmla="*/ 108440 h 348570"/>
                <a:gd name="connsiteX5" fmla="*/ 512066 w 512066"/>
                <a:gd name="connsiteY5" fmla="*/ 148718 h 348570"/>
                <a:gd name="connsiteX6" fmla="*/ 304885 w 512066"/>
                <a:gd name="connsiteY6" fmla="*/ 348570 h 348570"/>
                <a:gd name="connsiteX7" fmla="*/ 233649 w 512066"/>
                <a:gd name="connsiteY7" fmla="*/ 336443 h 348570"/>
                <a:gd name="connsiteX8" fmla="*/ 180091 w 512066"/>
                <a:gd name="connsiteY8" fmla="*/ 306804 h 348570"/>
                <a:gd name="connsiteX9" fmla="*/ 174329 w 512066"/>
                <a:gd name="connsiteY9" fmla="*/ 305390 h 348570"/>
                <a:gd name="connsiteX10" fmla="*/ 99205 w 512066"/>
                <a:gd name="connsiteY10" fmla="*/ 259868 h 348570"/>
                <a:gd name="connsiteX11" fmla="*/ 10470 w 512066"/>
                <a:gd name="connsiteY11" fmla="*/ 23047 h 34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2066" h="348570">
                  <a:moveTo>
                    <a:pt x="24486" y="0"/>
                  </a:moveTo>
                  <a:lnTo>
                    <a:pt x="229511" y="139101"/>
                  </a:lnTo>
                  <a:lnTo>
                    <a:pt x="498642" y="105699"/>
                  </a:lnTo>
                  <a:lnTo>
                    <a:pt x="497469" y="76161"/>
                  </a:lnTo>
                  <a:lnTo>
                    <a:pt x="507857" y="108440"/>
                  </a:lnTo>
                  <a:cubicBezTo>
                    <a:pt x="510616" y="121451"/>
                    <a:pt x="512066" y="134921"/>
                    <a:pt x="512066" y="148718"/>
                  </a:cubicBezTo>
                  <a:cubicBezTo>
                    <a:pt x="512066" y="259093"/>
                    <a:pt x="419308" y="348570"/>
                    <a:pt x="304885" y="348570"/>
                  </a:cubicBezTo>
                  <a:cubicBezTo>
                    <a:pt x="279854" y="348570"/>
                    <a:pt x="255861" y="344288"/>
                    <a:pt x="233649" y="336443"/>
                  </a:cubicBezTo>
                  <a:lnTo>
                    <a:pt x="180091" y="306804"/>
                  </a:lnTo>
                  <a:lnTo>
                    <a:pt x="174329" y="305390"/>
                  </a:lnTo>
                  <a:cubicBezTo>
                    <a:pt x="148575" y="294644"/>
                    <a:pt x="123045" y="279436"/>
                    <a:pt x="99205" y="259868"/>
                  </a:cubicBezTo>
                  <a:cubicBezTo>
                    <a:pt x="15766" y="191380"/>
                    <a:pt x="-19325" y="92177"/>
                    <a:pt x="10470" y="23047"/>
                  </a:cubicBezTo>
                  <a:close/>
                </a:path>
              </a:pathLst>
            </a:cu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grpSp>
      <p:sp>
        <p:nvSpPr>
          <p:cNvPr id="53" name="TextBox 52">
            <a:extLst>
              <a:ext uri="{FF2B5EF4-FFF2-40B4-BE49-F238E27FC236}">
                <a16:creationId xmlns:a16="http://schemas.microsoft.com/office/drawing/2014/main" id="{02AF85B2-875A-42E4-A38C-CF72A6BAFF26}"/>
              </a:ext>
            </a:extLst>
          </p:cNvPr>
          <p:cNvSpPr txBox="1"/>
          <p:nvPr/>
        </p:nvSpPr>
        <p:spPr>
          <a:xfrm>
            <a:off x="5265678" y="5115717"/>
            <a:ext cx="2957693" cy="553998"/>
          </a:xfrm>
          <a:prstGeom prst="rect">
            <a:avLst/>
          </a:prstGeom>
          <a:noFill/>
          <a:ln>
            <a:solidFill>
              <a:srgbClr val="CC0066"/>
            </a:solidFill>
          </a:ln>
        </p:spPr>
        <p:txBody>
          <a:bodyPr wrap="square" rtlCol="0">
            <a:spAutoFit/>
          </a:bodyPr>
          <a:lstStyle/>
          <a:p>
            <a:pPr marL="285750" indent="-285750">
              <a:buClr>
                <a:srgbClr val="CC0066"/>
              </a:buClr>
              <a:buFont typeface="Arial" panose="020B0604020202020204" pitchFamily="34" charset="0"/>
              <a:buChar char="•"/>
            </a:pPr>
            <a:r>
              <a:rPr lang="en-GB" sz="1000" dirty="0"/>
              <a:t>People Services is regarded as a value added, enabling  partner for all the Directorate of EEAST.</a:t>
            </a:r>
          </a:p>
        </p:txBody>
      </p:sp>
      <p:sp>
        <p:nvSpPr>
          <p:cNvPr id="54" name="TextBox 53">
            <a:extLst>
              <a:ext uri="{FF2B5EF4-FFF2-40B4-BE49-F238E27FC236}">
                <a16:creationId xmlns:a16="http://schemas.microsoft.com/office/drawing/2014/main" id="{C4585660-BBB1-4313-9163-552229DA7EB8}"/>
              </a:ext>
            </a:extLst>
          </p:cNvPr>
          <p:cNvSpPr txBox="1"/>
          <p:nvPr/>
        </p:nvSpPr>
        <p:spPr>
          <a:xfrm>
            <a:off x="4558535" y="3043593"/>
            <a:ext cx="3664836" cy="1015663"/>
          </a:xfrm>
          <a:prstGeom prst="rect">
            <a:avLst/>
          </a:prstGeom>
          <a:noFill/>
          <a:ln>
            <a:solidFill>
              <a:srgbClr val="CC0066"/>
            </a:solidFill>
          </a:ln>
        </p:spPr>
        <p:txBody>
          <a:bodyPr wrap="square" rtlCol="0">
            <a:spAutoFit/>
          </a:bodyPr>
          <a:lstStyle/>
          <a:p>
            <a:r>
              <a:rPr lang="en-GB" sz="1000" dirty="0">
                <a:solidFill>
                  <a:srgbClr val="CC0066"/>
                </a:solidFill>
              </a:rPr>
              <a:t>Year 2</a:t>
            </a:r>
          </a:p>
          <a:p>
            <a:pPr marL="285750" indent="-285750">
              <a:buClr>
                <a:srgbClr val="CC0066"/>
              </a:buClr>
              <a:buFont typeface="Arial" panose="020B0604020202020204" pitchFamily="34" charset="0"/>
              <a:buChar char="•"/>
            </a:pPr>
            <a:r>
              <a:rPr lang="en-GB" sz="1000" dirty="0"/>
              <a:t>Stabilise Service Delivery Model.</a:t>
            </a:r>
          </a:p>
          <a:p>
            <a:pPr marL="285750" indent="-285750">
              <a:buClr>
                <a:srgbClr val="CC0066"/>
              </a:buClr>
              <a:buFont typeface="Arial" panose="020B0604020202020204" pitchFamily="34" charset="0"/>
              <a:buChar char="•"/>
            </a:pPr>
            <a:r>
              <a:rPr lang="en-GB" sz="1000" dirty="0"/>
              <a:t>Engage with Community partners to deliver inclusive and skilled resources to EEAST.</a:t>
            </a:r>
          </a:p>
          <a:p>
            <a:pPr marL="285750" indent="-285750">
              <a:buClr>
                <a:srgbClr val="CC0066"/>
              </a:buClr>
              <a:buFont typeface="Arial" panose="020B0604020202020204" pitchFamily="34" charset="0"/>
              <a:buChar char="•"/>
            </a:pPr>
            <a:r>
              <a:rPr lang="en-GB" sz="1000" dirty="0"/>
              <a:t>Refine and improve service catalogue.</a:t>
            </a:r>
          </a:p>
          <a:p>
            <a:pPr marL="285750" indent="-285750">
              <a:buClr>
                <a:srgbClr val="CC0066"/>
              </a:buClr>
              <a:buFont typeface="Arial" panose="020B0604020202020204" pitchFamily="34" charset="0"/>
              <a:buChar char="•"/>
            </a:pPr>
            <a:r>
              <a:rPr lang="en-GB" sz="1000" dirty="0"/>
              <a:t>Embed technical improvement within processes and systems.</a:t>
            </a:r>
          </a:p>
        </p:txBody>
      </p:sp>
      <p:sp>
        <p:nvSpPr>
          <p:cNvPr id="57" name="TextBox 56">
            <a:extLst>
              <a:ext uri="{FF2B5EF4-FFF2-40B4-BE49-F238E27FC236}">
                <a16:creationId xmlns:a16="http://schemas.microsoft.com/office/drawing/2014/main" id="{E9C0210D-479A-488A-A142-AD9036D49D95}"/>
              </a:ext>
            </a:extLst>
          </p:cNvPr>
          <p:cNvSpPr txBox="1"/>
          <p:nvPr/>
        </p:nvSpPr>
        <p:spPr>
          <a:xfrm>
            <a:off x="4562068" y="4089088"/>
            <a:ext cx="3664836" cy="707886"/>
          </a:xfrm>
          <a:prstGeom prst="rect">
            <a:avLst/>
          </a:prstGeom>
          <a:noFill/>
          <a:ln>
            <a:solidFill>
              <a:srgbClr val="CC0066"/>
            </a:solidFill>
          </a:ln>
        </p:spPr>
        <p:txBody>
          <a:bodyPr wrap="square" rtlCol="0">
            <a:spAutoFit/>
          </a:bodyPr>
          <a:lstStyle/>
          <a:p>
            <a:r>
              <a:rPr lang="en-GB" sz="1000" dirty="0">
                <a:solidFill>
                  <a:srgbClr val="CC0066"/>
                </a:solidFill>
              </a:rPr>
              <a:t>Year 3</a:t>
            </a:r>
          </a:p>
          <a:p>
            <a:pPr marL="285750" indent="-285750">
              <a:buClr>
                <a:srgbClr val="CC0066"/>
              </a:buClr>
              <a:buFont typeface="Arial" panose="020B0604020202020204" pitchFamily="34" charset="0"/>
              <a:buChar char="•"/>
            </a:pPr>
            <a:r>
              <a:rPr lang="en-GB" sz="1000" dirty="0"/>
              <a:t>Continual Improvement of processes.</a:t>
            </a:r>
          </a:p>
          <a:p>
            <a:pPr marL="285750" indent="-285750">
              <a:buClr>
                <a:srgbClr val="CC0066"/>
              </a:buClr>
              <a:buFont typeface="Arial" panose="020B0604020202020204" pitchFamily="34" charset="0"/>
              <a:buChar char="•"/>
            </a:pPr>
            <a:r>
              <a:rPr lang="en-GB" sz="1000" dirty="0"/>
              <a:t>Ensure all People Services are proficient in design &amp; systems thinking achieving national benchmark standards.</a:t>
            </a:r>
          </a:p>
        </p:txBody>
      </p:sp>
    </p:spTree>
    <p:extLst>
      <p:ext uri="{BB962C8B-B14F-4D97-AF65-F5344CB8AC3E}">
        <p14:creationId xmlns:p14="http://schemas.microsoft.com/office/powerpoint/2010/main" val="1421549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0DB0-E2B2-4D58-BD16-B582B02B9D4D}"/>
              </a:ext>
            </a:extLst>
          </p:cNvPr>
          <p:cNvSpPr>
            <a:spLocks noGrp="1"/>
          </p:cNvSpPr>
          <p:nvPr>
            <p:ph type="title"/>
          </p:nvPr>
        </p:nvSpPr>
        <p:spPr>
          <a:xfrm>
            <a:off x="286276" y="348271"/>
            <a:ext cx="8140661" cy="796819"/>
          </a:xfrm>
        </p:spPr>
        <p:txBody>
          <a:bodyPr anchor="ctr">
            <a:normAutofit/>
          </a:bodyPr>
          <a:lstStyle/>
          <a:p>
            <a:r>
              <a:rPr lang="en-GB" dirty="0"/>
              <a:t>Going Back to Basics</a:t>
            </a:r>
          </a:p>
        </p:txBody>
      </p:sp>
      <p:sp>
        <p:nvSpPr>
          <p:cNvPr id="4" name="TextBox 3">
            <a:extLst>
              <a:ext uri="{FF2B5EF4-FFF2-40B4-BE49-F238E27FC236}">
                <a16:creationId xmlns:a16="http://schemas.microsoft.com/office/drawing/2014/main" id="{950F62F0-B74F-41E7-B11A-B2700CC63BC8}"/>
              </a:ext>
            </a:extLst>
          </p:cNvPr>
          <p:cNvSpPr txBox="1"/>
          <p:nvPr/>
        </p:nvSpPr>
        <p:spPr>
          <a:xfrm>
            <a:off x="451031" y="1145090"/>
            <a:ext cx="8012993" cy="51398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600" dirty="0"/>
              <a:t>Building Foundations Fit For Purpose</a:t>
            </a:r>
          </a:p>
          <a:p>
            <a:pPr marL="285750" indent="-285750">
              <a:lnSpc>
                <a:spcPct val="150000"/>
              </a:lnSpc>
              <a:buFont typeface="Arial" panose="020B0604020202020204" pitchFamily="34" charset="0"/>
              <a:buChar char="•"/>
            </a:pPr>
            <a:r>
              <a:rPr lang="en-GB" sz="1600" dirty="0"/>
              <a:t>Creating our Fit For the Future</a:t>
            </a:r>
          </a:p>
          <a:p>
            <a:pPr marL="285750" indent="-285750">
              <a:lnSpc>
                <a:spcPct val="150000"/>
              </a:lnSpc>
              <a:buFont typeface="Arial" panose="020B0604020202020204" pitchFamily="34" charset="0"/>
              <a:buChar char="•"/>
            </a:pPr>
            <a:r>
              <a:rPr lang="en-GB" sz="1600" dirty="0"/>
              <a:t>Reminding ourselves “Why” we come to work each day</a:t>
            </a:r>
          </a:p>
          <a:p>
            <a:pPr marL="285750" indent="-285750">
              <a:lnSpc>
                <a:spcPct val="150000"/>
              </a:lnSpc>
              <a:buFont typeface="Arial" panose="020B0604020202020204" pitchFamily="34" charset="0"/>
              <a:buChar char="•"/>
            </a:pPr>
            <a:r>
              <a:rPr lang="en-GB" sz="1600" dirty="0"/>
              <a:t>Owning our purpose and values</a:t>
            </a:r>
          </a:p>
          <a:p>
            <a:pPr marL="285750" indent="-285750">
              <a:lnSpc>
                <a:spcPct val="150000"/>
              </a:lnSpc>
              <a:buFont typeface="Arial" panose="020B0604020202020204" pitchFamily="34" charset="0"/>
              <a:buChar char="•"/>
            </a:pPr>
            <a:r>
              <a:rPr lang="en-GB" sz="1600" dirty="0"/>
              <a:t>Treating others with the respect we would like to receive</a:t>
            </a:r>
          </a:p>
          <a:p>
            <a:pPr marL="285750" indent="-285750">
              <a:lnSpc>
                <a:spcPct val="150000"/>
              </a:lnSpc>
              <a:buFont typeface="Arial" panose="020B0604020202020204" pitchFamily="34" charset="0"/>
              <a:buChar char="•"/>
            </a:pPr>
            <a:r>
              <a:rPr lang="en-GB" sz="1600" dirty="0"/>
              <a:t>Behaving in the way we wish to read about ourselves</a:t>
            </a:r>
          </a:p>
          <a:p>
            <a:pPr marL="285750" indent="-285750">
              <a:lnSpc>
                <a:spcPct val="150000"/>
              </a:lnSpc>
              <a:buFont typeface="Arial" panose="020B0604020202020204" pitchFamily="34" charset="0"/>
              <a:buChar char="•"/>
            </a:pPr>
            <a:r>
              <a:rPr lang="en-GB" sz="1600" dirty="0"/>
              <a:t>Removing Bureaucracy from our world</a:t>
            </a:r>
          </a:p>
          <a:p>
            <a:pPr marL="285750" indent="-285750">
              <a:lnSpc>
                <a:spcPct val="150000"/>
              </a:lnSpc>
              <a:buFont typeface="Arial" panose="020B0604020202020204" pitchFamily="34" charset="0"/>
              <a:buChar char="•"/>
            </a:pPr>
            <a:r>
              <a:rPr lang="en-GB" sz="1600" dirty="0"/>
              <a:t>Using Technology to make our workload more effective and less cumbersome</a:t>
            </a:r>
          </a:p>
          <a:p>
            <a:pPr marL="285750" indent="-285750">
              <a:lnSpc>
                <a:spcPct val="150000"/>
              </a:lnSpc>
              <a:buFont typeface="Arial" panose="020B0604020202020204" pitchFamily="34" charset="0"/>
              <a:buChar char="•"/>
            </a:pPr>
            <a:r>
              <a:rPr lang="en-GB" sz="1600" dirty="0"/>
              <a:t>Growing in our own confidence to deal with issues</a:t>
            </a:r>
          </a:p>
          <a:p>
            <a:pPr marL="285750" indent="-285750">
              <a:lnSpc>
                <a:spcPct val="150000"/>
              </a:lnSpc>
              <a:buFont typeface="Arial" panose="020B0604020202020204" pitchFamily="34" charset="0"/>
              <a:buChar char="•"/>
            </a:pPr>
            <a:r>
              <a:rPr lang="en-GB" sz="1600" dirty="0"/>
              <a:t>Creating efficient and realistic ‘Spans of Control’</a:t>
            </a:r>
          </a:p>
          <a:p>
            <a:pPr marL="285750" indent="-285750">
              <a:lnSpc>
                <a:spcPct val="150000"/>
              </a:lnSpc>
              <a:buFont typeface="Arial" panose="020B0604020202020204" pitchFamily="34" charset="0"/>
              <a:buChar char="•"/>
            </a:pPr>
            <a:r>
              <a:rPr lang="en-GB" sz="1600" dirty="0"/>
              <a:t>Effectively redeploying resources via workforce planning &amp; working with system partners</a:t>
            </a:r>
          </a:p>
          <a:p>
            <a:pPr marL="285750" indent="-285750">
              <a:lnSpc>
                <a:spcPct val="150000"/>
              </a:lnSpc>
              <a:buFont typeface="Arial" panose="020B0604020202020204" pitchFamily="34" charset="0"/>
              <a:buChar char="•"/>
            </a:pPr>
            <a:r>
              <a:rPr lang="en-GB" sz="1600" dirty="0"/>
              <a:t>Collaborating with Trust, Respect. Communicating with Purpose aligned with our Values</a:t>
            </a:r>
          </a:p>
          <a:p>
            <a:pPr marL="285750" indent="-285750">
              <a:lnSpc>
                <a:spcPct val="150000"/>
              </a:lnSpc>
              <a:buFont typeface="Arial" panose="020B0604020202020204" pitchFamily="34" charset="0"/>
              <a:buChar char="•"/>
            </a:pPr>
            <a:r>
              <a:rPr lang="en-GB" sz="1600" dirty="0"/>
              <a:t>Always Learning, Always Growing, Always Curious</a:t>
            </a:r>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9999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0DB0-E2B2-4D58-BD16-B582B02B9D4D}"/>
              </a:ext>
            </a:extLst>
          </p:cNvPr>
          <p:cNvSpPr>
            <a:spLocks noGrp="1"/>
          </p:cNvSpPr>
          <p:nvPr>
            <p:ph type="title"/>
          </p:nvPr>
        </p:nvSpPr>
        <p:spPr>
          <a:xfrm>
            <a:off x="296687" y="348271"/>
            <a:ext cx="8016099" cy="796819"/>
          </a:xfrm>
        </p:spPr>
        <p:txBody>
          <a:bodyPr vert="horz" lIns="91440" tIns="45720" rIns="91440" bIns="45720" rtlCol="0" anchor="ctr">
            <a:normAutofit/>
          </a:bodyPr>
          <a:lstStyle/>
          <a:p>
            <a:r>
              <a:rPr lang="en-GB" dirty="0"/>
              <a:t>Next Steps?</a:t>
            </a:r>
          </a:p>
        </p:txBody>
      </p:sp>
      <p:graphicFrame>
        <p:nvGraphicFramePr>
          <p:cNvPr id="6" name="TextBox 3">
            <a:extLst>
              <a:ext uri="{FF2B5EF4-FFF2-40B4-BE49-F238E27FC236}">
                <a16:creationId xmlns:a16="http://schemas.microsoft.com/office/drawing/2014/main" id="{3AC0D2D2-6FA5-6FBF-CB96-7832020F504B}"/>
              </a:ext>
            </a:extLst>
          </p:cNvPr>
          <p:cNvGraphicFramePr/>
          <p:nvPr>
            <p:extLst>
              <p:ext uri="{D42A27DB-BD31-4B8C-83A1-F6EECF244321}">
                <p14:modId xmlns:p14="http://schemas.microsoft.com/office/powerpoint/2010/main" val="1303583813"/>
              </p:ext>
            </p:extLst>
          </p:nvPr>
        </p:nvGraphicFramePr>
        <p:xfrm>
          <a:off x="296687" y="1604649"/>
          <a:ext cx="8016099" cy="4058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798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2550">
              <a:srgbClr val="38F62E"/>
            </a:gs>
            <a:gs pos="50000">
              <a:srgbClr val="76EEEE"/>
            </a:gs>
            <a:gs pos="24000">
              <a:srgbClr val="13ACF9"/>
            </a:gs>
            <a:gs pos="0">
              <a:srgbClr val="0070C0"/>
            </a:gs>
            <a:gs pos="100000">
              <a:srgbClr val="10D222"/>
            </a:gs>
          </a:gsLst>
          <a:lin ang="16200000" scaled="0"/>
        </a:gra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FD866EE-3622-4FEE-9972-F14959453F61}"/>
              </a:ext>
            </a:extLst>
          </p:cNvPr>
          <p:cNvSpPr>
            <a:spLocks noChangeAspect="1"/>
          </p:cNvSpPr>
          <p:nvPr/>
        </p:nvSpPr>
        <p:spPr>
          <a:xfrm flipH="1" flipV="1">
            <a:off x="-3" y="143367"/>
            <a:ext cx="2645475" cy="5864028"/>
          </a:xfrm>
          <a:custGeom>
            <a:avLst/>
            <a:gdLst>
              <a:gd name="connsiteX0" fmla="*/ 57406 w 2960795"/>
              <a:gd name="connsiteY0" fmla="*/ 0 h 6501106"/>
              <a:gd name="connsiteX1" fmla="*/ 1578828 w 2960795"/>
              <a:gd name="connsiteY1" fmla="*/ 1676793 h 6501106"/>
              <a:gd name="connsiteX2" fmla="*/ 1583646 w 2960795"/>
              <a:gd name="connsiteY2" fmla="*/ 1793332 h 6501106"/>
              <a:gd name="connsiteX3" fmla="*/ 1586723 w 2960795"/>
              <a:gd name="connsiteY3" fmla="*/ 1793332 h 6501106"/>
              <a:gd name="connsiteX4" fmla="*/ 1586723 w 2960795"/>
              <a:gd name="connsiteY4" fmla="*/ 1867760 h 6501106"/>
              <a:gd name="connsiteX5" fmla="*/ 1586723 w 2960795"/>
              <a:gd name="connsiteY5" fmla="*/ 4668167 h 6501106"/>
              <a:gd name="connsiteX6" fmla="*/ 1592084 w 2960795"/>
              <a:gd name="connsiteY6" fmla="*/ 4797440 h 6501106"/>
              <a:gd name="connsiteX7" fmla="*/ 2903390 w 2960795"/>
              <a:gd name="connsiteY7" fmla="*/ 6238274 h 6501106"/>
              <a:gd name="connsiteX8" fmla="*/ 2960795 w 2960795"/>
              <a:gd name="connsiteY8" fmla="*/ 6234744 h 6501106"/>
              <a:gd name="connsiteX9" fmla="*/ 2960795 w 2960795"/>
              <a:gd name="connsiteY9" fmla="*/ 6497566 h 6501106"/>
              <a:gd name="connsiteX10" fmla="*/ 2903390 w 2960795"/>
              <a:gd name="connsiteY10" fmla="*/ 6501106 h 6501106"/>
              <a:gd name="connsiteX11" fmla="*/ 1381967 w 2960795"/>
              <a:gd name="connsiteY11" fmla="*/ 4824313 h 6501106"/>
              <a:gd name="connsiteX12" fmla="*/ 1377149 w 2960795"/>
              <a:gd name="connsiteY12" fmla="*/ 4707774 h 6501106"/>
              <a:gd name="connsiteX13" fmla="*/ 1374072 w 2960795"/>
              <a:gd name="connsiteY13" fmla="*/ 4707774 h 6501106"/>
              <a:gd name="connsiteX14" fmla="*/ 1374072 w 2960795"/>
              <a:gd name="connsiteY14" fmla="*/ 4633346 h 6501106"/>
              <a:gd name="connsiteX15" fmla="*/ 1374072 w 2960795"/>
              <a:gd name="connsiteY15" fmla="*/ 1832940 h 6501106"/>
              <a:gd name="connsiteX16" fmla="*/ 1368711 w 2960795"/>
              <a:gd name="connsiteY16" fmla="*/ 1703666 h 6501106"/>
              <a:gd name="connsiteX17" fmla="*/ 57406 w 2960795"/>
              <a:gd name="connsiteY17" fmla="*/ 262832 h 6501106"/>
              <a:gd name="connsiteX18" fmla="*/ 0 w 2960795"/>
              <a:gd name="connsiteY18" fmla="*/ 266362 h 6501106"/>
              <a:gd name="connsiteX19" fmla="*/ 0 w 2960795"/>
              <a:gd name="connsiteY19" fmla="*/ 3540 h 650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60795" h="6501106">
                <a:moveTo>
                  <a:pt x="57406" y="0"/>
                </a:moveTo>
                <a:cubicBezTo>
                  <a:pt x="849236" y="0"/>
                  <a:pt x="1500511" y="734964"/>
                  <a:pt x="1578828" y="1676793"/>
                </a:cubicBezTo>
                <a:lnTo>
                  <a:pt x="1583646" y="1793332"/>
                </a:lnTo>
                <a:lnTo>
                  <a:pt x="1586723" y="1793332"/>
                </a:lnTo>
                <a:lnTo>
                  <a:pt x="1586723" y="1867760"/>
                </a:lnTo>
                <a:lnTo>
                  <a:pt x="1586723" y="4668167"/>
                </a:lnTo>
                <a:lnTo>
                  <a:pt x="1592084" y="4797440"/>
                </a:lnTo>
                <a:cubicBezTo>
                  <a:pt x="1659585" y="5606735"/>
                  <a:pt x="2220916" y="6238274"/>
                  <a:pt x="2903390" y="6238274"/>
                </a:cubicBezTo>
                <a:lnTo>
                  <a:pt x="2960795" y="6234744"/>
                </a:lnTo>
                <a:lnTo>
                  <a:pt x="2960795" y="6497566"/>
                </a:lnTo>
                <a:lnTo>
                  <a:pt x="2903390" y="6501106"/>
                </a:lnTo>
                <a:cubicBezTo>
                  <a:pt x="2111559" y="6501106"/>
                  <a:pt x="1460284" y="5766142"/>
                  <a:pt x="1381967" y="4824313"/>
                </a:cubicBezTo>
                <a:lnTo>
                  <a:pt x="1377149" y="4707774"/>
                </a:lnTo>
                <a:lnTo>
                  <a:pt x="1374072" y="4707774"/>
                </a:lnTo>
                <a:lnTo>
                  <a:pt x="1374072" y="4633346"/>
                </a:lnTo>
                <a:lnTo>
                  <a:pt x="1374072" y="1832940"/>
                </a:lnTo>
                <a:lnTo>
                  <a:pt x="1368711" y="1703666"/>
                </a:lnTo>
                <a:cubicBezTo>
                  <a:pt x="1301210" y="894371"/>
                  <a:pt x="739879" y="262832"/>
                  <a:pt x="57406" y="262832"/>
                </a:cubicBezTo>
                <a:lnTo>
                  <a:pt x="0" y="266362"/>
                </a:lnTo>
                <a:lnTo>
                  <a:pt x="0" y="3540"/>
                </a:lnTo>
                <a:close/>
              </a:path>
            </a:pathLst>
          </a:custGeom>
          <a:gradFill>
            <a:gsLst>
              <a:gs pos="73000">
                <a:srgbClr val="66FF33"/>
              </a:gs>
              <a:gs pos="50000">
                <a:srgbClr val="76EEEE"/>
              </a:gs>
              <a:gs pos="24000">
                <a:srgbClr val="00B0F0"/>
              </a:gs>
              <a:gs pos="0">
                <a:srgbClr val="0070C0"/>
              </a:gs>
              <a:gs pos="100000">
                <a:srgbClr val="10D222"/>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solidFill>
                <a:schemeClr val="tx1"/>
              </a:solidFill>
            </a:endParaRPr>
          </a:p>
        </p:txBody>
      </p:sp>
      <p:grpSp>
        <p:nvGrpSpPr>
          <p:cNvPr id="20" name="Group 19">
            <a:extLst>
              <a:ext uri="{FF2B5EF4-FFF2-40B4-BE49-F238E27FC236}">
                <a16:creationId xmlns:a16="http://schemas.microsoft.com/office/drawing/2014/main" id="{B431196C-ABBE-4944-9FE2-2EFADCD81284}"/>
              </a:ext>
            </a:extLst>
          </p:cNvPr>
          <p:cNvGrpSpPr/>
          <p:nvPr/>
        </p:nvGrpSpPr>
        <p:grpSpPr>
          <a:xfrm>
            <a:off x="1130465" y="1122694"/>
            <a:ext cx="2388637" cy="761105"/>
            <a:chOff x="1123652" y="1239026"/>
            <a:chExt cx="2388637" cy="761105"/>
          </a:xfrm>
        </p:grpSpPr>
        <p:sp>
          <p:nvSpPr>
            <p:cNvPr id="16" name="Freeform: Shape 15">
              <a:extLst>
                <a:ext uri="{FF2B5EF4-FFF2-40B4-BE49-F238E27FC236}">
                  <a16:creationId xmlns:a16="http://schemas.microsoft.com/office/drawing/2014/main" id="{A1683DDC-A87E-4A2A-9099-725042C2F6AB}"/>
                </a:ext>
              </a:extLst>
            </p:cNvPr>
            <p:cNvSpPr/>
            <p:nvPr/>
          </p:nvSpPr>
          <p:spPr>
            <a:xfrm flipV="1">
              <a:off x="1180214" y="1401252"/>
              <a:ext cx="2332075" cy="598879"/>
            </a:xfrm>
            <a:custGeom>
              <a:avLst/>
              <a:gdLst>
                <a:gd name="connsiteX0" fmla="*/ 230377 w 2332075"/>
                <a:gd name="connsiteY0" fmla="*/ 0 h 598879"/>
                <a:gd name="connsiteX1" fmla="*/ 2332075 w 2332075"/>
                <a:gd name="connsiteY1" fmla="*/ 0 h 598879"/>
                <a:gd name="connsiteX2" fmla="*/ 2332075 w 2332075"/>
                <a:gd name="connsiteY2" fmla="*/ 368502 h 598879"/>
                <a:gd name="connsiteX3" fmla="*/ 230377 w 2332075"/>
                <a:gd name="connsiteY3" fmla="*/ 368502 h 598879"/>
                <a:gd name="connsiteX4" fmla="*/ 0 w 2332075"/>
                <a:gd name="connsiteY4" fmla="*/ 598879 h 598879"/>
                <a:gd name="connsiteX5" fmla="*/ 0 w 2332075"/>
                <a:gd name="connsiteY5" fmla="*/ 230377 h 598879"/>
                <a:gd name="connsiteX6" fmla="*/ 230377 w 2332075"/>
                <a:gd name="connsiteY6" fmla="*/ 0 h 5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75" h="598879">
                  <a:moveTo>
                    <a:pt x="230377" y="0"/>
                  </a:moveTo>
                  <a:lnTo>
                    <a:pt x="2332075" y="0"/>
                  </a:lnTo>
                  <a:lnTo>
                    <a:pt x="2332075" y="368502"/>
                  </a:lnTo>
                  <a:lnTo>
                    <a:pt x="230377" y="368502"/>
                  </a:lnTo>
                  <a:cubicBezTo>
                    <a:pt x="103143" y="368502"/>
                    <a:pt x="0" y="471645"/>
                    <a:pt x="0" y="598879"/>
                  </a:cubicBezTo>
                  <a:lnTo>
                    <a:pt x="0" y="230377"/>
                  </a:lnTo>
                  <a:cubicBezTo>
                    <a:pt x="0" y="103143"/>
                    <a:pt x="103143" y="0"/>
                    <a:pt x="230377" y="0"/>
                  </a:cubicBezTo>
                  <a:close/>
                </a:path>
              </a:pathLst>
            </a:custGeom>
            <a:solidFill>
              <a:srgbClr val="AE2573"/>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17" name="TextBox 16">
              <a:extLst>
                <a:ext uri="{FF2B5EF4-FFF2-40B4-BE49-F238E27FC236}">
                  <a16:creationId xmlns:a16="http://schemas.microsoft.com/office/drawing/2014/main" id="{29BACFD6-A7E2-4D09-A354-4B3C7BF9F579}"/>
                </a:ext>
              </a:extLst>
            </p:cNvPr>
            <p:cNvSpPr txBox="1"/>
            <p:nvPr/>
          </p:nvSpPr>
          <p:spPr>
            <a:xfrm>
              <a:off x="1434509" y="1692354"/>
              <a:ext cx="1570045" cy="307777"/>
            </a:xfrm>
            <a:prstGeom prst="rect">
              <a:avLst/>
            </a:prstGeom>
            <a:noFill/>
          </p:spPr>
          <p:txBody>
            <a:bodyPr wrap="none" rtlCol="0">
              <a:spAutoFit/>
            </a:bodyPr>
            <a:lstStyle/>
            <a:p>
              <a:r>
                <a:rPr lang="en-GB" sz="1400" dirty="0">
                  <a:solidFill>
                    <a:schemeClr val="bg1"/>
                  </a:solidFill>
                </a:rPr>
                <a:t>About this strategy</a:t>
              </a:r>
            </a:p>
          </p:txBody>
        </p:sp>
        <p:sp>
          <p:nvSpPr>
            <p:cNvPr id="18" name="TextBox 17">
              <a:extLst>
                <a:ext uri="{FF2B5EF4-FFF2-40B4-BE49-F238E27FC236}">
                  <a16:creationId xmlns:a16="http://schemas.microsoft.com/office/drawing/2014/main" id="{44D19354-CB5F-4F2C-A739-B3D8E1F096B9}"/>
                </a:ext>
              </a:extLst>
            </p:cNvPr>
            <p:cNvSpPr txBox="1"/>
            <p:nvPr/>
          </p:nvSpPr>
          <p:spPr>
            <a:xfrm>
              <a:off x="1123652" y="1239026"/>
              <a:ext cx="292068" cy="307777"/>
            </a:xfrm>
            <a:prstGeom prst="rect">
              <a:avLst/>
            </a:prstGeom>
            <a:noFill/>
          </p:spPr>
          <p:txBody>
            <a:bodyPr wrap="none" rtlCol="0">
              <a:spAutoFit/>
            </a:bodyPr>
            <a:lstStyle/>
            <a:p>
              <a:r>
                <a:rPr lang="en-GB" sz="1400" dirty="0">
                  <a:solidFill>
                    <a:schemeClr val="bg1"/>
                  </a:solidFill>
                  <a:latin typeface="Amasis MT Pro Black" panose="02040A04050005020304" pitchFamily="18" charset="0"/>
                </a:rPr>
                <a:t>3</a:t>
              </a:r>
            </a:p>
          </p:txBody>
        </p:sp>
      </p:grpSp>
      <p:grpSp>
        <p:nvGrpSpPr>
          <p:cNvPr id="26" name="Group 25">
            <a:extLst>
              <a:ext uri="{FF2B5EF4-FFF2-40B4-BE49-F238E27FC236}">
                <a16:creationId xmlns:a16="http://schemas.microsoft.com/office/drawing/2014/main" id="{AA42C72E-E16C-4E07-AE0B-B7506B660C21}"/>
              </a:ext>
            </a:extLst>
          </p:cNvPr>
          <p:cNvGrpSpPr/>
          <p:nvPr/>
        </p:nvGrpSpPr>
        <p:grpSpPr>
          <a:xfrm>
            <a:off x="1170136" y="2090638"/>
            <a:ext cx="2388637" cy="761105"/>
            <a:chOff x="1123652" y="1239026"/>
            <a:chExt cx="2388637" cy="761105"/>
          </a:xfrm>
          <a:solidFill>
            <a:srgbClr val="10D222"/>
          </a:solidFill>
        </p:grpSpPr>
        <p:sp>
          <p:nvSpPr>
            <p:cNvPr id="27" name="Freeform: Shape 26">
              <a:extLst>
                <a:ext uri="{FF2B5EF4-FFF2-40B4-BE49-F238E27FC236}">
                  <a16:creationId xmlns:a16="http://schemas.microsoft.com/office/drawing/2014/main" id="{48DBC171-0F3D-4E0B-B19B-71D0AB180987}"/>
                </a:ext>
              </a:extLst>
            </p:cNvPr>
            <p:cNvSpPr/>
            <p:nvPr/>
          </p:nvSpPr>
          <p:spPr>
            <a:xfrm flipV="1">
              <a:off x="1180214" y="1401252"/>
              <a:ext cx="2332075" cy="598879"/>
            </a:xfrm>
            <a:custGeom>
              <a:avLst/>
              <a:gdLst>
                <a:gd name="connsiteX0" fmla="*/ 230377 w 2332075"/>
                <a:gd name="connsiteY0" fmla="*/ 0 h 598879"/>
                <a:gd name="connsiteX1" fmla="*/ 2332075 w 2332075"/>
                <a:gd name="connsiteY1" fmla="*/ 0 h 598879"/>
                <a:gd name="connsiteX2" fmla="*/ 2332075 w 2332075"/>
                <a:gd name="connsiteY2" fmla="*/ 368502 h 598879"/>
                <a:gd name="connsiteX3" fmla="*/ 230377 w 2332075"/>
                <a:gd name="connsiteY3" fmla="*/ 368502 h 598879"/>
                <a:gd name="connsiteX4" fmla="*/ 0 w 2332075"/>
                <a:gd name="connsiteY4" fmla="*/ 598879 h 598879"/>
                <a:gd name="connsiteX5" fmla="*/ 0 w 2332075"/>
                <a:gd name="connsiteY5" fmla="*/ 230377 h 598879"/>
                <a:gd name="connsiteX6" fmla="*/ 230377 w 2332075"/>
                <a:gd name="connsiteY6" fmla="*/ 0 h 5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75" h="598879">
                  <a:moveTo>
                    <a:pt x="230377" y="0"/>
                  </a:moveTo>
                  <a:lnTo>
                    <a:pt x="2332075" y="0"/>
                  </a:lnTo>
                  <a:lnTo>
                    <a:pt x="2332075" y="368502"/>
                  </a:lnTo>
                  <a:lnTo>
                    <a:pt x="230377" y="368502"/>
                  </a:lnTo>
                  <a:cubicBezTo>
                    <a:pt x="103143" y="368502"/>
                    <a:pt x="0" y="471645"/>
                    <a:pt x="0" y="598879"/>
                  </a:cubicBezTo>
                  <a:lnTo>
                    <a:pt x="0" y="230377"/>
                  </a:lnTo>
                  <a:cubicBezTo>
                    <a:pt x="0" y="103143"/>
                    <a:pt x="103143" y="0"/>
                    <a:pt x="230377" y="0"/>
                  </a:cubicBezTo>
                  <a:close/>
                </a:path>
              </a:pathLst>
            </a:custGeom>
            <a:solidFill>
              <a:srgbClr val="78BE20"/>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28" name="TextBox 27">
              <a:extLst>
                <a:ext uri="{FF2B5EF4-FFF2-40B4-BE49-F238E27FC236}">
                  <a16:creationId xmlns:a16="http://schemas.microsoft.com/office/drawing/2014/main" id="{CA36FA9C-2348-457B-98E5-7293BE8C1D3C}"/>
                </a:ext>
              </a:extLst>
            </p:cNvPr>
            <p:cNvSpPr txBox="1"/>
            <p:nvPr/>
          </p:nvSpPr>
          <p:spPr>
            <a:xfrm>
              <a:off x="1434509" y="1692354"/>
              <a:ext cx="1150508" cy="307777"/>
            </a:xfrm>
            <a:prstGeom prst="rect">
              <a:avLst/>
            </a:prstGeom>
            <a:solidFill>
              <a:srgbClr val="78BE20"/>
            </a:solidFill>
          </p:spPr>
          <p:txBody>
            <a:bodyPr wrap="none" rtlCol="0">
              <a:spAutoFit/>
            </a:bodyPr>
            <a:lstStyle/>
            <a:p>
              <a:r>
                <a:rPr lang="en-GB" sz="1400" dirty="0"/>
                <a:t>Who are we?</a:t>
              </a:r>
            </a:p>
          </p:txBody>
        </p:sp>
        <p:sp>
          <p:nvSpPr>
            <p:cNvPr id="29" name="TextBox 28">
              <a:extLst>
                <a:ext uri="{FF2B5EF4-FFF2-40B4-BE49-F238E27FC236}">
                  <a16:creationId xmlns:a16="http://schemas.microsoft.com/office/drawing/2014/main" id="{EE475F28-AD57-4C23-8334-19CB95F8DF02}"/>
                </a:ext>
              </a:extLst>
            </p:cNvPr>
            <p:cNvSpPr txBox="1"/>
            <p:nvPr/>
          </p:nvSpPr>
          <p:spPr>
            <a:xfrm>
              <a:off x="1123652" y="1239026"/>
              <a:ext cx="276038" cy="276999"/>
            </a:xfrm>
            <a:prstGeom prst="rect">
              <a:avLst/>
            </a:prstGeom>
            <a:noFill/>
          </p:spPr>
          <p:txBody>
            <a:bodyPr wrap="none" rtlCol="0">
              <a:spAutoFit/>
            </a:bodyPr>
            <a:lstStyle/>
            <a:p>
              <a:r>
                <a:rPr lang="en-GB" sz="1200" dirty="0">
                  <a:solidFill>
                    <a:sysClr val="windowText" lastClr="000000"/>
                  </a:solidFill>
                  <a:latin typeface="Amasis MT Pro Black" panose="02040A04050005020304" pitchFamily="18" charset="0"/>
                </a:rPr>
                <a:t>4</a:t>
              </a:r>
            </a:p>
          </p:txBody>
        </p:sp>
        <p:sp>
          <p:nvSpPr>
            <p:cNvPr id="30" name="TextBox 29">
              <a:extLst>
                <a:ext uri="{FF2B5EF4-FFF2-40B4-BE49-F238E27FC236}">
                  <a16:creationId xmlns:a16="http://schemas.microsoft.com/office/drawing/2014/main" id="{F435207B-6DE4-4BC2-BD62-0334DF4FFC02}"/>
                </a:ext>
              </a:extLst>
            </p:cNvPr>
            <p:cNvSpPr txBox="1"/>
            <p:nvPr/>
          </p:nvSpPr>
          <p:spPr>
            <a:xfrm>
              <a:off x="1399690" y="1334242"/>
              <a:ext cx="184731" cy="276999"/>
            </a:xfrm>
            <a:prstGeom prst="rect">
              <a:avLst/>
            </a:prstGeom>
            <a:noFill/>
          </p:spPr>
          <p:txBody>
            <a:bodyPr wrap="none" rtlCol="0">
              <a:spAutoFit/>
            </a:bodyPr>
            <a:lstStyle/>
            <a:p>
              <a:endParaRPr lang="en-GB" sz="1200" dirty="0">
                <a:solidFill>
                  <a:schemeClr val="bg2">
                    <a:lumMod val="50000"/>
                  </a:schemeClr>
                </a:solidFill>
              </a:endParaRPr>
            </a:p>
          </p:txBody>
        </p:sp>
      </p:grpSp>
      <p:sp>
        <p:nvSpPr>
          <p:cNvPr id="32" name="Freeform: Shape 31">
            <a:extLst>
              <a:ext uri="{FF2B5EF4-FFF2-40B4-BE49-F238E27FC236}">
                <a16:creationId xmlns:a16="http://schemas.microsoft.com/office/drawing/2014/main" id="{61D1F6E7-D875-4F54-8E61-9D063BA38C2C}"/>
              </a:ext>
            </a:extLst>
          </p:cNvPr>
          <p:cNvSpPr/>
          <p:nvPr/>
        </p:nvSpPr>
        <p:spPr>
          <a:xfrm flipV="1">
            <a:off x="1237331" y="4137042"/>
            <a:ext cx="2332075" cy="598879"/>
          </a:xfrm>
          <a:custGeom>
            <a:avLst/>
            <a:gdLst>
              <a:gd name="connsiteX0" fmla="*/ 230377 w 2332075"/>
              <a:gd name="connsiteY0" fmla="*/ 0 h 598879"/>
              <a:gd name="connsiteX1" fmla="*/ 2332075 w 2332075"/>
              <a:gd name="connsiteY1" fmla="*/ 0 h 598879"/>
              <a:gd name="connsiteX2" fmla="*/ 2332075 w 2332075"/>
              <a:gd name="connsiteY2" fmla="*/ 368502 h 598879"/>
              <a:gd name="connsiteX3" fmla="*/ 230377 w 2332075"/>
              <a:gd name="connsiteY3" fmla="*/ 368502 h 598879"/>
              <a:gd name="connsiteX4" fmla="*/ 0 w 2332075"/>
              <a:gd name="connsiteY4" fmla="*/ 598879 h 598879"/>
              <a:gd name="connsiteX5" fmla="*/ 0 w 2332075"/>
              <a:gd name="connsiteY5" fmla="*/ 230377 h 598879"/>
              <a:gd name="connsiteX6" fmla="*/ 230377 w 2332075"/>
              <a:gd name="connsiteY6" fmla="*/ 0 h 5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75" h="598879">
                <a:moveTo>
                  <a:pt x="230377" y="0"/>
                </a:moveTo>
                <a:lnTo>
                  <a:pt x="2332075" y="0"/>
                </a:lnTo>
                <a:lnTo>
                  <a:pt x="2332075" y="368502"/>
                </a:lnTo>
                <a:lnTo>
                  <a:pt x="230377" y="368502"/>
                </a:lnTo>
                <a:cubicBezTo>
                  <a:pt x="103143" y="368502"/>
                  <a:pt x="0" y="471645"/>
                  <a:pt x="0" y="598879"/>
                </a:cubicBezTo>
                <a:lnTo>
                  <a:pt x="0" y="230377"/>
                </a:lnTo>
                <a:cubicBezTo>
                  <a:pt x="0" y="103143"/>
                  <a:pt x="103143" y="0"/>
                  <a:pt x="230377" y="0"/>
                </a:cubicBezTo>
                <a:close/>
              </a:path>
            </a:pathLst>
          </a:custGeom>
          <a:solidFill>
            <a:srgbClr val="DA291C"/>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33" name="TextBox 32">
            <a:extLst>
              <a:ext uri="{FF2B5EF4-FFF2-40B4-BE49-F238E27FC236}">
                <a16:creationId xmlns:a16="http://schemas.microsoft.com/office/drawing/2014/main" id="{C2922346-1A6A-47C5-B2F8-BF5DD0A0A6DB}"/>
              </a:ext>
            </a:extLst>
          </p:cNvPr>
          <p:cNvSpPr txBox="1"/>
          <p:nvPr/>
        </p:nvSpPr>
        <p:spPr>
          <a:xfrm>
            <a:off x="1483807" y="4412336"/>
            <a:ext cx="1289264" cy="307777"/>
          </a:xfrm>
          <a:prstGeom prst="rect">
            <a:avLst/>
          </a:prstGeom>
          <a:noFill/>
        </p:spPr>
        <p:txBody>
          <a:bodyPr wrap="none" rtlCol="0">
            <a:spAutoFit/>
          </a:bodyPr>
          <a:lstStyle/>
          <a:p>
            <a:r>
              <a:rPr lang="en-GB" sz="1400" dirty="0">
                <a:solidFill>
                  <a:schemeClr val="bg1"/>
                </a:solidFill>
              </a:rPr>
              <a:t>Our Challenges</a:t>
            </a:r>
          </a:p>
        </p:txBody>
      </p:sp>
      <p:sp>
        <p:nvSpPr>
          <p:cNvPr id="34" name="TextBox 33">
            <a:extLst>
              <a:ext uri="{FF2B5EF4-FFF2-40B4-BE49-F238E27FC236}">
                <a16:creationId xmlns:a16="http://schemas.microsoft.com/office/drawing/2014/main" id="{43446620-29B2-4474-BD1D-E5D429114C68}"/>
              </a:ext>
            </a:extLst>
          </p:cNvPr>
          <p:cNvSpPr txBox="1"/>
          <p:nvPr/>
        </p:nvSpPr>
        <p:spPr>
          <a:xfrm>
            <a:off x="1172950" y="3959008"/>
            <a:ext cx="276038" cy="276999"/>
          </a:xfrm>
          <a:prstGeom prst="rect">
            <a:avLst/>
          </a:prstGeom>
          <a:noFill/>
        </p:spPr>
        <p:txBody>
          <a:bodyPr wrap="none" rtlCol="0">
            <a:spAutoFit/>
          </a:bodyPr>
          <a:lstStyle/>
          <a:p>
            <a:r>
              <a:rPr lang="en-GB" sz="1200" dirty="0">
                <a:solidFill>
                  <a:sysClr val="windowText" lastClr="000000"/>
                </a:solidFill>
                <a:latin typeface="Amasis MT Pro Black" panose="02040A04050005020304" pitchFamily="18" charset="0"/>
              </a:rPr>
              <a:t>6</a:t>
            </a:r>
          </a:p>
        </p:txBody>
      </p:sp>
      <p:sp>
        <p:nvSpPr>
          <p:cNvPr id="35" name="TextBox 34">
            <a:extLst>
              <a:ext uri="{FF2B5EF4-FFF2-40B4-BE49-F238E27FC236}">
                <a16:creationId xmlns:a16="http://schemas.microsoft.com/office/drawing/2014/main" id="{E8E514BA-3678-4190-A25F-77D51C764096}"/>
              </a:ext>
            </a:extLst>
          </p:cNvPr>
          <p:cNvSpPr txBox="1"/>
          <p:nvPr/>
        </p:nvSpPr>
        <p:spPr>
          <a:xfrm>
            <a:off x="1448988" y="4054224"/>
            <a:ext cx="1356975" cy="276999"/>
          </a:xfrm>
          <a:prstGeom prst="rect">
            <a:avLst/>
          </a:prstGeom>
          <a:noFill/>
        </p:spPr>
        <p:txBody>
          <a:bodyPr wrap="none" rtlCol="0">
            <a:spAutoFit/>
          </a:bodyPr>
          <a:lstStyle/>
          <a:p>
            <a:r>
              <a:rPr lang="en-GB" sz="1200" dirty="0">
                <a:solidFill>
                  <a:srgbClr val="DA291C"/>
                </a:solidFill>
              </a:rPr>
              <a:t>Internal &amp; External</a:t>
            </a:r>
          </a:p>
        </p:txBody>
      </p:sp>
      <p:grpSp>
        <p:nvGrpSpPr>
          <p:cNvPr id="36" name="Group 35">
            <a:extLst>
              <a:ext uri="{FF2B5EF4-FFF2-40B4-BE49-F238E27FC236}">
                <a16:creationId xmlns:a16="http://schemas.microsoft.com/office/drawing/2014/main" id="{FB6A6025-C8EE-42A4-A3C2-C034EE481EA8}"/>
              </a:ext>
            </a:extLst>
          </p:cNvPr>
          <p:cNvGrpSpPr/>
          <p:nvPr/>
        </p:nvGrpSpPr>
        <p:grpSpPr>
          <a:xfrm>
            <a:off x="1162317" y="2964221"/>
            <a:ext cx="2388637" cy="761105"/>
            <a:chOff x="1123652" y="1239026"/>
            <a:chExt cx="2388637" cy="761105"/>
          </a:xfrm>
        </p:grpSpPr>
        <p:sp>
          <p:nvSpPr>
            <p:cNvPr id="37" name="Freeform: Shape 36">
              <a:extLst>
                <a:ext uri="{FF2B5EF4-FFF2-40B4-BE49-F238E27FC236}">
                  <a16:creationId xmlns:a16="http://schemas.microsoft.com/office/drawing/2014/main" id="{B6E21EA9-EDFF-4BBC-8C64-0482D6E4A8DA}"/>
                </a:ext>
              </a:extLst>
            </p:cNvPr>
            <p:cNvSpPr/>
            <p:nvPr/>
          </p:nvSpPr>
          <p:spPr>
            <a:xfrm flipV="1">
              <a:off x="1180214" y="1401252"/>
              <a:ext cx="2332075" cy="598879"/>
            </a:xfrm>
            <a:custGeom>
              <a:avLst/>
              <a:gdLst>
                <a:gd name="connsiteX0" fmla="*/ 230377 w 2332075"/>
                <a:gd name="connsiteY0" fmla="*/ 0 h 598879"/>
                <a:gd name="connsiteX1" fmla="*/ 2332075 w 2332075"/>
                <a:gd name="connsiteY1" fmla="*/ 0 h 598879"/>
                <a:gd name="connsiteX2" fmla="*/ 2332075 w 2332075"/>
                <a:gd name="connsiteY2" fmla="*/ 368502 h 598879"/>
                <a:gd name="connsiteX3" fmla="*/ 230377 w 2332075"/>
                <a:gd name="connsiteY3" fmla="*/ 368502 h 598879"/>
                <a:gd name="connsiteX4" fmla="*/ 0 w 2332075"/>
                <a:gd name="connsiteY4" fmla="*/ 598879 h 598879"/>
                <a:gd name="connsiteX5" fmla="*/ 0 w 2332075"/>
                <a:gd name="connsiteY5" fmla="*/ 230377 h 598879"/>
                <a:gd name="connsiteX6" fmla="*/ 230377 w 2332075"/>
                <a:gd name="connsiteY6" fmla="*/ 0 h 5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75" h="598879">
                  <a:moveTo>
                    <a:pt x="230377" y="0"/>
                  </a:moveTo>
                  <a:lnTo>
                    <a:pt x="2332075" y="0"/>
                  </a:lnTo>
                  <a:lnTo>
                    <a:pt x="2332075" y="368502"/>
                  </a:lnTo>
                  <a:lnTo>
                    <a:pt x="230377" y="368502"/>
                  </a:lnTo>
                  <a:cubicBezTo>
                    <a:pt x="103143" y="368502"/>
                    <a:pt x="0" y="471645"/>
                    <a:pt x="0" y="598879"/>
                  </a:cubicBezTo>
                  <a:lnTo>
                    <a:pt x="0" y="230377"/>
                  </a:lnTo>
                  <a:cubicBezTo>
                    <a:pt x="0" y="103143"/>
                    <a:pt x="103143" y="0"/>
                    <a:pt x="230377" y="0"/>
                  </a:cubicBezTo>
                  <a:close/>
                </a:path>
              </a:pathLst>
            </a:custGeom>
            <a:solidFill>
              <a:srgbClr val="003087"/>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38" name="TextBox 37">
              <a:extLst>
                <a:ext uri="{FF2B5EF4-FFF2-40B4-BE49-F238E27FC236}">
                  <a16:creationId xmlns:a16="http://schemas.microsoft.com/office/drawing/2014/main" id="{552EF34A-5B23-4622-B6EF-83E409A0017B}"/>
                </a:ext>
              </a:extLst>
            </p:cNvPr>
            <p:cNvSpPr txBox="1"/>
            <p:nvPr/>
          </p:nvSpPr>
          <p:spPr>
            <a:xfrm>
              <a:off x="1434509" y="1692354"/>
              <a:ext cx="1992469" cy="307777"/>
            </a:xfrm>
            <a:prstGeom prst="rect">
              <a:avLst/>
            </a:prstGeom>
            <a:solidFill>
              <a:srgbClr val="003087"/>
            </a:solidFill>
          </p:spPr>
          <p:txBody>
            <a:bodyPr wrap="none" rtlCol="0">
              <a:spAutoFit/>
            </a:bodyPr>
            <a:lstStyle/>
            <a:p>
              <a:r>
                <a:rPr lang="en-GB" sz="1400" dirty="0">
                  <a:solidFill>
                    <a:schemeClr val="bg1"/>
                  </a:solidFill>
                </a:rPr>
                <a:t>Purpose, Vision &amp; Values</a:t>
              </a:r>
            </a:p>
          </p:txBody>
        </p:sp>
        <p:sp>
          <p:nvSpPr>
            <p:cNvPr id="39" name="TextBox 38">
              <a:extLst>
                <a:ext uri="{FF2B5EF4-FFF2-40B4-BE49-F238E27FC236}">
                  <a16:creationId xmlns:a16="http://schemas.microsoft.com/office/drawing/2014/main" id="{7B71B6FB-2A26-45BB-98B9-D7FAB041242A}"/>
                </a:ext>
              </a:extLst>
            </p:cNvPr>
            <p:cNvSpPr txBox="1"/>
            <p:nvPr/>
          </p:nvSpPr>
          <p:spPr>
            <a:xfrm>
              <a:off x="1123652" y="1239026"/>
              <a:ext cx="276038" cy="276999"/>
            </a:xfrm>
            <a:prstGeom prst="rect">
              <a:avLst/>
            </a:prstGeom>
            <a:noFill/>
          </p:spPr>
          <p:txBody>
            <a:bodyPr wrap="none" rtlCol="0">
              <a:spAutoFit/>
            </a:bodyPr>
            <a:lstStyle/>
            <a:p>
              <a:r>
                <a:rPr lang="en-GB" sz="1200" dirty="0">
                  <a:solidFill>
                    <a:sysClr val="windowText" lastClr="000000"/>
                  </a:solidFill>
                  <a:latin typeface="Amasis MT Pro Black" panose="02040A04050005020304" pitchFamily="18" charset="0"/>
                </a:rPr>
                <a:t>5</a:t>
              </a:r>
            </a:p>
          </p:txBody>
        </p:sp>
      </p:grpSp>
      <p:sp>
        <p:nvSpPr>
          <p:cNvPr id="49" name="Freeform: Shape 48">
            <a:extLst>
              <a:ext uri="{FF2B5EF4-FFF2-40B4-BE49-F238E27FC236}">
                <a16:creationId xmlns:a16="http://schemas.microsoft.com/office/drawing/2014/main" id="{F544E091-C31B-42DD-8170-83E2E58412F2}"/>
              </a:ext>
            </a:extLst>
          </p:cNvPr>
          <p:cNvSpPr>
            <a:spLocks noChangeAspect="1"/>
          </p:cNvSpPr>
          <p:nvPr/>
        </p:nvSpPr>
        <p:spPr>
          <a:xfrm flipH="1" flipV="1">
            <a:off x="4300049" y="143367"/>
            <a:ext cx="2645475" cy="5864028"/>
          </a:xfrm>
          <a:custGeom>
            <a:avLst/>
            <a:gdLst>
              <a:gd name="connsiteX0" fmla="*/ 57406 w 2960795"/>
              <a:gd name="connsiteY0" fmla="*/ 0 h 6501106"/>
              <a:gd name="connsiteX1" fmla="*/ 1578828 w 2960795"/>
              <a:gd name="connsiteY1" fmla="*/ 1676793 h 6501106"/>
              <a:gd name="connsiteX2" fmla="*/ 1583646 w 2960795"/>
              <a:gd name="connsiteY2" fmla="*/ 1793332 h 6501106"/>
              <a:gd name="connsiteX3" fmla="*/ 1586723 w 2960795"/>
              <a:gd name="connsiteY3" fmla="*/ 1793332 h 6501106"/>
              <a:gd name="connsiteX4" fmla="*/ 1586723 w 2960795"/>
              <a:gd name="connsiteY4" fmla="*/ 1867760 h 6501106"/>
              <a:gd name="connsiteX5" fmla="*/ 1586723 w 2960795"/>
              <a:gd name="connsiteY5" fmla="*/ 4668167 h 6501106"/>
              <a:gd name="connsiteX6" fmla="*/ 1592084 w 2960795"/>
              <a:gd name="connsiteY6" fmla="*/ 4797440 h 6501106"/>
              <a:gd name="connsiteX7" fmla="*/ 2903390 w 2960795"/>
              <a:gd name="connsiteY7" fmla="*/ 6238274 h 6501106"/>
              <a:gd name="connsiteX8" fmla="*/ 2960795 w 2960795"/>
              <a:gd name="connsiteY8" fmla="*/ 6234744 h 6501106"/>
              <a:gd name="connsiteX9" fmla="*/ 2960795 w 2960795"/>
              <a:gd name="connsiteY9" fmla="*/ 6497566 h 6501106"/>
              <a:gd name="connsiteX10" fmla="*/ 2903390 w 2960795"/>
              <a:gd name="connsiteY10" fmla="*/ 6501106 h 6501106"/>
              <a:gd name="connsiteX11" fmla="*/ 1381967 w 2960795"/>
              <a:gd name="connsiteY11" fmla="*/ 4824313 h 6501106"/>
              <a:gd name="connsiteX12" fmla="*/ 1377149 w 2960795"/>
              <a:gd name="connsiteY12" fmla="*/ 4707774 h 6501106"/>
              <a:gd name="connsiteX13" fmla="*/ 1374072 w 2960795"/>
              <a:gd name="connsiteY13" fmla="*/ 4707774 h 6501106"/>
              <a:gd name="connsiteX14" fmla="*/ 1374072 w 2960795"/>
              <a:gd name="connsiteY14" fmla="*/ 4633346 h 6501106"/>
              <a:gd name="connsiteX15" fmla="*/ 1374072 w 2960795"/>
              <a:gd name="connsiteY15" fmla="*/ 1832940 h 6501106"/>
              <a:gd name="connsiteX16" fmla="*/ 1368711 w 2960795"/>
              <a:gd name="connsiteY16" fmla="*/ 1703666 h 6501106"/>
              <a:gd name="connsiteX17" fmla="*/ 57406 w 2960795"/>
              <a:gd name="connsiteY17" fmla="*/ 262832 h 6501106"/>
              <a:gd name="connsiteX18" fmla="*/ 0 w 2960795"/>
              <a:gd name="connsiteY18" fmla="*/ 266362 h 6501106"/>
              <a:gd name="connsiteX19" fmla="*/ 0 w 2960795"/>
              <a:gd name="connsiteY19" fmla="*/ 3540 h 650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60795" h="6501106">
                <a:moveTo>
                  <a:pt x="57406" y="0"/>
                </a:moveTo>
                <a:cubicBezTo>
                  <a:pt x="849236" y="0"/>
                  <a:pt x="1500511" y="734964"/>
                  <a:pt x="1578828" y="1676793"/>
                </a:cubicBezTo>
                <a:lnTo>
                  <a:pt x="1583646" y="1793332"/>
                </a:lnTo>
                <a:lnTo>
                  <a:pt x="1586723" y="1793332"/>
                </a:lnTo>
                <a:lnTo>
                  <a:pt x="1586723" y="1867760"/>
                </a:lnTo>
                <a:lnTo>
                  <a:pt x="1586723" y="4668167"/>
                </a:lnTo>
                <a:lnTo>
                  <a:pt x="1592084" y="4797440"/>
                </a:lnTo>
                <a:cubicBezTo>
                  <a:pt x="1659585" y="5606735"/>
                  <a:pt x="2220916" y="6238274"/>
                  <a:pt x="2903390" y="6238274"/>
                </a:cubicBezTo>
                <a:lnTo>
                  <a:pt x="2960795" y="6234744"/>
                </a:lnTo>
                <a:lnTo>
                  <a:pt x="2960795" y="6497566"/>
                </a:lnTo>
                <a:lnTo>
                  <a:pt x="2903390" y="6501106"/>
                </a:lnTo>
                <a:cubicBezTo>
                  <a:pt x="2111559" y="6501106"/>
                  <a:pt x="1460284" y="5766142"/>
                  <a:pt x="1381967" y="4824313"/>
                </a:cubicBezTo>
                <a:lnTo>
                  <a:pt x="1377149" y="4707774"/>
                </a:lnTo>
                <a:lnTo>
                  <a:pt x="1374072" y="4707774"/>
                </a:lnTo>
                <a:lnTo>
                  <a:pt x="1374072" y="4633346"/>
                </a:lnTo>
                <a:lnTo>
                  <a:pt x="1374072" y="1832940"/>
                </a:lnTo>
                <a:lnTo>
                  <a:pt x="1368711" y="1703666"/>
                </a:lnTo>
                <a:cubicBezTo>
                  <a:pt x="1301210" y="894371"/>
                  <a:pt x="739879" y="262832"/>
                  <a:pt x="57406" y="262832"/>
                </a:cubicBezTo>
                <a:lnTo>
                  <a:pt x="0" y="266362"/>
                </a:lnTo>
                <a:lnTo>
                  <a:pt x="0" y="3540"/>
                </a:lnTo>
                <a:close/>
              </a:path>
            </a:pathLst>
          </a:custGeom>
          <a:gradFill>
            <a:gsLst>
              <a:gs pos="73000">
                <a:srgbClr val="66FF33"/>
              </a:gs>
              <a:gs pos="50000">
                <a:srgbClr val="76EEEE"/>
              </a:gs>
              <a:gs pos="24000">
                <a:srgbClr val="00B0F0"/>
              </a:gs>
              <a:gs pos="0">
                <a:srgbClr val="0070C0"/>
              </a:gs>
              <a:gs pos="100000">
                <a:srgbClr val="10D222"/>
              </a:gs>
            </a:gsLst>
            <a:lin ang="16200000" scaled="0"/>
          </a:gradFill>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solidFill>
                <a:schemeClr val="tx1"/>
              </a:solidFill>
            </a:endParaRPr>
          </a:p>
        </p:txBody>
      </p:sp>
      <p:sp>
        <p:nvSpPr>
          <p:cNvPr id="69" name="Title 1">
            <a:extLst>
              <a:ext uri="{FF2B5EF4-FFF2-40B4-BE49-F238E27FC236}">
                <a16:creationId xmlns:a16="http://schemas.microsoft.com/office/drawing/2014/main" id="{9F6A01B9-4BA1-454F-B1C3-432B478B468C}"/>
              </a:ext>
            </a:extLst>
          </p:cNvPr>
          <p:cNvSpPr>
            <a:spLocks noGrp="1"/>
          </p:cNvSpPr>
          <p:nvPr>
            <p:ph type="title"/>
          </p:nvPr>
        </p:nvSpPr>
        <p:spPr>
          <a:xfrm>
            <a:off x="1441322" y="33200"/>
            <a:ext cx="3506128" cy="796819"/>
          </a:xfrm>
        </p:spPr>
        <p:txBody>
          <a:bodyPr vert="horz" lIns="91440" tIns="45720" rIns="91440" bIns="45720" rtlCol="0" anchor="ctr">
            <a:normAutofit/>
          </a:bodyPr>
          <a:lstStyle/>
          <a:p>
            <a:r>
              <a:rPr lang="en-US" dirty="0"/>
              <a:t>Contents</a:t>
            </a:r>
            <a:endParaRPr lang="en-GB" dirty="0"/>
          </a:p>
        </p:txBody>
      </p:sp>
      <p:grpSp>
        <p:nvGrpSpPr>
          <p:cNvPr id="51" name="Group 50">
            <a:extLst>
              <a:ext uri="{FF2B5EF4-FFF2-40B4-BE49-F238E27FC236}">
                <a16:creationId xmlns:a16="http://schemas.microsoft.com/office/drawing/2014/main" id="{6D6E3D2B-AB97-4AEB-A11B-D42C8BFF49A7}"/>
              </a:ext>
            </a:extLst>
          </p:cNvPr>
          <p:cNvGrpSpPr/>
          <p:nvPr/>
        </p:nvGrpSpPr>
        <p:grpSpPr>
          <a:xfrm>
            <a:off x="5430608" y="2794156"/>
            <a:ext cx="2445251" cy="732858"/>
            <a:chOff x="1067038" y="1193987"/>
            <a:chExt cx="2445251" cy="806144"/>
          </a:xfrm>
        </p:grpSpPr>
        <p:sp>
          <p:nvSpPr>
            <p:cNvPr id="65" name="Freeform: Shape 64">
              <a:extLst>
                <a:ext uri="{FF2B5EF4-FFF2-40B4-BE49-F238E27FC236}">
                  <a16:creationId xmlns:a16="http://schemas.microsoft.com/office/drawing/2014/main" id="{486D507F-E731-4E66-9D9F-87A4A3613F7E}"/>
                </a:ext>
              </a:extLst>
            </p:cNvPr>
            <p:cNvSpPr/>
            <p:nvPr/>
          </p:nvSpPr>
          <p:spPr>
            <a:xfrm flipV="1">
              <a:off x="1180214" y="1401252"/>
              <a:ext cx="2332075" cy="598879"/>
            </a:xfrm>
            <a:custGeom>
              <a:avLst/>
              <a:gdLst>
                <a:gd name="connsiteX0" fmla="*/ 230377 w 2332075"/>
                <a:gd name="connsiteY0" fmla="*/ 0 h 598879"/>
                <a:gd name="connsiteX1" fmla="*/ 2332075 w 2332075"/>
                <a:gd name="connsiteY1" fmla="*/ 0 h 598879"/>
                <a:gd name="connsiteX2" fmla="*/ 2332075 w 2332075"/>
                <a:gd name="connsiteY2" fmla="*/ 368502 h 598879"/>
                <a:gd name="connsiteX3" fmla="*/ 230377 w 2332075"/>
                <a:gd name="connsiteY3" fmla="*/ 368502 h 598879"/>
                <a:gd name="connsiteX4" fmla="*/ 0 w 2332075"/>
                <a:gd name="connsiteY4" fmla="*/ 598879 h 598879"/>
                <a:gd name="connsiteX5" fmla="*/ 0 w 2332075"/>
                <a:gd name="connsiteY5" fmla="*/ 230377 h 598879"/>
                <a:gd name="connsiteX6" fmla="*/ 230377 w 2332075"/>
                <a:gd name="connsiteY6" fmla="*/ 0 h 5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75" h="598879">
                  <a:moveTo>
                    <a:pt x="230377" y="0"/>
                  </a:moveTo>
                  <a:lnTo>
                    <a:pt x="2332075" y="0"/>
                  </a:lnTo>
                  <a:lnTo>
                    <a:pt x="2332075" y="368502"/>
                  </a:lnTo>
                  <a:lnTo>
                    <a:pt x="230377" y="368502"/>
                  </a:lnTo>
                  <a:cubicBezTo>
                    <a:pt x="103143" y="368502"/>
                    <a:pt x="0" y="471645"/>
                    <a:pt x="0" y="598879"/>
                  </a:cubicBezTo>
                  <a:lnTo>
                    <a:pt x="0" y="230377"/>
                  </a:lnTo>
                  <a:cubicBezTo>
                    <a:pt x="0" y="103143"/>
                    <a:pt x="103143" y="0"/>
                    <a:pt x="230377" y="0"/>
                  </a:cubicBezTo>
                  <a:close/>
                </a:path>
              </a:pathLst>
            </a:custGeom>
            <a:solidFill>
              <a:srgbClr val="7030A0"/>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66" name="TextBox 65">
              <a:extLst>
                <a:ext uri="{FF2B5EF4-FFF2-40B4-BE49-F238E27FC236}">
                  <a16:creationId xmlns:a16="http://schemas.microsoft.com/office/drawing/2014/main" id="{7888723C-2F61-47FC-93DF-BBE0B4C57A84}"/>
                </a:ext>
              </a:extLst>
            </p:cNvPr>
            <p:cNvSpPr txBox="1"/>
            <p:nvPr/>
          </p:nvSpPr>
          <p:spPr>
            <a:xfrm>
              <a:off x="1434509" y="1692354"/>
              <a:ext cx="760144" cy="307777"/>
            </a:xfrm>
            <a:prstGeom prst="rect">
              <a:avLst/>
            </a:prstGeom>
            <a:noFill/>
          </p:spPr>
          <p:txBody>
            <a:bodyPr wrap="none" rtlCol="0">
              <a:spAutoFit/>
            </a:bodyPr>
            <a:lstStyle/>
            <a:p>
              <a:r>
                <a:rPr lang="en-GB" sz="1400" dirty="0">
                  <a:solidFill>
                    <a:schemeClr val="bg1"/>
                  </a:solidFill>
                </a:rPr>
                <a:t>Themes</a:t>
              </a:r>
            </a:p>
          </p:txBody>
        </p:sp>
        <p:sp>
          <p:nvSpPr>
            <p:cNvPr id="67" name="TextBox 66">
              <a:extLst>
                <a:ext uri="{FF2B5EF4-FFF2-40B4-BE49-F238E27FC236}">
                  <a16:creationId xmlns:a16="http://schemas.microsoft.com/office/drawing/2014/main" id="{A68B3E1C-3323-47AA-8B01-7621944258A2}"/>
                </a:ext>
              </a:extLst>
            </p:cNvPr>
            <p:cNvSpPr txBox="1"/>
            <p:nvPr/>
          </p:nvSpPr>
          <p:spPr>
            <a:xfrm>
              <a:off x="1067038" y="1193987"/>
              <a:ext cx="367408" cy="304699"/>
            </a:xfrm>
            <a:prstGeom prst="rect">
              <a:avLst/>
            </a:prstGeom>
            <a:noFill/>
          </p:spPr>
          <p:txBody>
            <a:bodyPr wrap="none" rtlCol="0">
              <a:spAutoFit/>
            </a:bodyPr>
            <a:lstStyle/>
            <a:p>
              <a:r>
                <a:rPr lang="en-GB" sz="1200" dirty="0">
                  <a:latin typeface="Amasis MT Pro Black" panose="02040A04050005020304" pitchFamily="18" charset="0"/>
                </a:rPr>
                <a:t>12</a:t>
              </a:r>
            </a:p>
          </p:txBody>
        </p:sp>
      </p:grpSp>
      <p:grpSp>
        <p:nvGrpSpPr>
          <p:cNvPr id="52" name="Group 51">
            <a:extLst>
              <a:ext uri="{FF2B5EF4-FFF2-40B4-BE49-F238E27FC236}">
                <a16:creationId xmlns:a16="http://schemas.microsoft.com/office/drawing/2014/main" id="{3C227667-8694-424C-B92D-A12B9B18044E}"/>
              </a:ext>
            </a:extLst>
          </p:cNvPr>
          <p:cNvGrpSpPr/>
          <p:nvPr/>
        </p:nvGrpSpPr>
        <p:grpSpPr>
          <a:xfrm>
            <a:off x="5427656" y="3454035"/>
            <a:ext cx="2458465" cy="884255"/>
            <a:chOff x="1053824" y="1334242"/>
            <a:chExt cx="2458465" cy="884255"/>
          </a:xfrm>
          <a:solidFill>
            <a:srgbClr val="33CCFF"/>
          </a:solidFill>
        </p:grpSpPr>
        <p:sp>
          <p:nvSpPr>
            <p:cNvPr id="61" name="Freeform: Shape 60">
              <a:extLst>
                <a:ext uri="{FF2B5EF4-FFF2-40B4-BE49-F238E27FC236}">
                  <a16:creationId xmlns:a16="http://schemas.microsoft.com/office/drawing/2014/main" id="{3840A4D9-820B-416C-B9DC-8F7075E35764}"/>
                </a:ext>
              </a:extLst>
            </p:cNvPr>
            <p:cNvSpPr/>
            <p:nvPr/>
          </p:nvSpPr>
          <p:spPr>
            <a:xfrm flipV="1">
              <a:off x="1180214" y="1619618"/>
              <a:ext cx="2332075" cy="598879"/>
            </a:xfrm>
            <a:custGeom>
              <a:avLst/>
              <a:gdLst>
                <a:gd name="connsiteX0" fmla="*/ 230377 w 2332075"/>
                <a:gd name="connsiteY0" fmla="*/ 0 h 598879"/>
                <a:gd name="connsiteX1" fmla="*/ 2332075 w 2332075"/>
                <a:gd name="connsiteY1" fmla="*/ 0 h 598879"/>
                <a:gd name="connsiteX2" fmla="*/ 2332075 w 2332075"/>
                <a:gd name="connsiteY2" fmla="*/ 368502 h 598879"/>
                <a:gd name="connsiteX3" fmla="*/ 230377 w 2332075"/>
                <a:gd name="connsiteY3" fmla="*/ 368502 h 598879"/>
                <a:gd name="connsiteX4" fmla="*/ 0 w 2332075"/>
                <a:gd name="connsiteY4" fmla="*/ 598879 h 598879"/>
                <a:gd name="connsiteX5" fmla="*/ 0 w 2332075"/>
                <a:gd name="connsiteY5" fmla="*/ 230377 h 598879"/>
                <a:gd name="connsiteX6" fmla="*/ 230377 w 2332075"/>
                <a:gd name="connsiteY6" fmla="*/ 0 h 5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75" h="598879">
                  <a:moveTo>
                    <a:pt x="230377" y="0"/>
                  </a:moveTo>
                  <a:lnTo>
                    <a:pt x="2332075" y="0"/>
                  </a:lnTo>
                  <a:lnTo>
                    <a:pt x="2332075" y="368502"/>
                  </a:lnTo>
                  <a:lnTo>
                    <a:pt x="230377" y="368502"/>
                  </a:lnTo>
                  <a:cubicBezTo>
                    <a:pt x="103143" y="368502"/>
                    <a:pt x="0" y="471645"/>
                    <a:pt x="0" y="598879"/>
                  </a:cubicBezTo>
                  <a:lnTo>
                    <a:pt x="0" y="230377"/>
                  </a:lnTo>
                  <a:cubicBezTo>
                    <a:pt x="0" y="103143"/>
                    <a:pt x="103143" y="0"/>
                    <a:pt x="230377" y="0"/>
                  </a:cubicBezTo>
                  <a:close/>
                </a:path>
              </a:pathLst>
            </a:custGeom>
            <a:solidFill>
              <a:srgbClr val="41B6E6"/>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62" name="TextBox 61">
              <a:extLst>
                <a:ext uri="{FF2B5EF4-FFF2-40B4-BE49-F238E27FC236}">
                  <a16:creationId xmlns:a16="http://schemas.microsoft.com/office/drawing/2014/main" id="{8A16EAC9-8538-4536-B745-58F96FCF6D38}"/>
                </a:ext>
              </a:extLst>
            </p:cNvPr>
            <p:cNvSpPr txBox="1"/>
            <p:nvPr/>
          </p:nvSpPr>
          <p:spPr>
            <a:xfrm>
              <a:off x="1434509" y="1869778"/>
              <a:ext cx="1672124" cy="307777"/>
            </a:xfrm>
            <a:prstGeom prst="rect">
              <a:avLst/>
            </a:prstGeom>
            <a:solidFill>
              <a:srgbClr val="41B6E6"/>
            </a:solidFill>
          </p:spPr>
          <p:txBody>
            <a:bodyPr wrap="none" rtlCol="0">
              <a:spAutoFit/>
            </a:bodyPr>
            <a:lstStyle/>
            <a:p>
              <a:r>
                <a:rPr lang="en-GB" sz="1400" dirty="0"/>
                <a:t>Going Back to Basics</a:t>
              </a:r>
            </a:p>
          </p:txBody>
        </p:sp>
        <p:sp>
          <p:nvSpPr>
            <p:cNvPr id="63" name="TextBox 62">
              <a:extLst>
                <a:ext uri="{FF2B5EF4-FFF2-40B4-BE49-F238E27FC236}">
                  <a16:creationId xmlns:a16="http://schemas.microsoft.com/office/drawing/2014/main" id="{200F5660-83E5-4A9E-AD12-2ED0C1729AB2}"/>
                </a:ext>
              </a:extLst>
            </p:cNvPr>
            <p:cNvSpPr txBox="1"/>
            <p:nvPr/>
          </p:nvSpPr>
          <p:spPr>
            <a:xfrm>
              <a:off x="1053824" y="1416450"/>
              <a:ext cx="367408" cy="276999"/>
            </a:xfrm>
            <a:prstGeom prst="rect">
              <a:avLst/>
            </a:prstGeom>
            <a:noFill/>
          </p:spPr>
          <p:txBody>
            <a:bodyPr wrap="none" rtlCol="0">
              <a:spAutoFit/>
            </a:bodyPr>
            <a:lstStyle/>
            <a:p>
              <a:r>
                <a:rPr lang="en-GB" sz="1200" dirty="0">
                  <a:latin typeface="Amasis MT Pro Black" panose="02040A04050005020304" pitchFamily="18" charset="0"/>
                </a:rPr>
                <a:t>16</a:t>
              </a:r>
            </a:p>
          </p:txBody>
        </p:sp>
        <p:sp>
          <p:nvSpPr>
            <p:cNvPr id="64" name="TextBox 63">
              <a:extLst>
                <a:ext uri="{FF2B5EF4-FFF2-40B4-BE49-F238E27FC236}">
                  <a16:creationId xmlns:a16="http://schemas.microsoft.com/office/drawing/2014/main" id="{ACD6549C-EC70-4206-AFBD-90894C9FAA5C}"/>
                </a:ext>
              </a:extLst>
            </p:cNvPr>
            <p:cNvSpPr txBox="1"/>
            <p:nvPr/>
          </p:nvSpPr>
          <p:spPr>
            <a:xfrm>
              <a:off x="1399690" y="1334242"/>
              <a:ext cx="184731" cy="276999"/>
            </a:xfrm>
            <a:prstGeom prst="rect">
              <a:avLst/>
            </a:prstGeom>
            <a:noFill/>
          </p:spPr>
          <p:txBody>
            <a:bodyPr wrap="none" rtlCol="0">
              <a:spAutoFit/>
            </a:bodyPr>
            <a:lstStyle/>
            <a:p>
              <a:endParaRPr lang="en-GB" sz="1200" dirty="0">
                <a:solidFill>
                  <a:schemeClr val="bg2">
                    <a:lumMod val="50000"/>
                  </a:schemeClr>
                </a:solidFill>
              </a:endParaRPr>
            </a:p>
          </p:txBody>
        </p:sp>
      </p:grpSp>
      <p:sp>
        <p:nvSpPr>
          <p:cNvPr id="54" name="TextBox 53">
            <a:extLst>
              <a:ext uri="{FF2B5EF4-FFF2-40B4-BE49-F238E27FC236}">
                <a16:creationId xmlns:a16="http://schemas.microsoft.com/office/drawing/2014/main" id="{42BEBFFB-3F0A-469F-85B8-E714938BC2F9}"/>
              </a:ext>
            </a:extLst>
          </p:cNvPr>
          <p:cNvSpPr txBox="1"/>
          <p:nvPr/>
        </p:nvSpPr>
        <p:spPr>
          <a:xfrm>
            <a:off x="5811155" y="4753536"/>
            <a:ext cx="1289264" cy="307777"/>
          </a:xfrm>
          <a:prstGeom prst="rect">
            <a:avLst/>
          </a:prstGeom>
          <a:noFill/>
        </p:spPr>
        <p:txBody>
          <a:bodyPr wrap="none" rtlCol="0">
            <a:spAutoFit/>
          </a:bodyPr>
          <a:lstStyle/>
          <a:p>
            <a:r>
              <a:rPr lang="en-GB" sz="1400" dirty="0">
                <a:solidFill>
                  <a:schemeClr val="bg1"/>
                </a:solidFill>
              </a:rPr>
              <a:t>Our Challenges</a:t>
            </a:r>
          </a:p>
        </p:txBody>
      </p:sp>
      <p:sp>
        <p:nvSpPr>
          <p:cNvPr id="58" name="Freeform: Shape 57">
            <a:extLst>
              <a:ext uri="{FF2B5EF4-FFF2-40B4-BE49-F238E27FC236}">
                <a16:creationId xmlns:a16="http://schemas.microsoft.com/office/drawing/2014/main" id="{72817BA1-0C97-4462-8A77-B76B30C0A2EE}"/>
              </a:ext>
            </a:extLst>
          </p:cNvPr>
          <p:cNvSpPr/>
          <p:nvPr/>
        </p:nvSpPr>
        <p:spPr>
          <a:xfrm flipV="1">
            <a:off x="5546227" y="4469059"/>
            <a:ext cx="2332075" cy="598879"/>
          </a:xfrm>
          <a:custGeom>
            <a:avLst/>
            <a:gdLst>
              <a:gd name="connsiteX0" fmla="*/ 230377 w 2332075"/>
              <a:gd name="connsiteY0" fmla="*/ 0 h 598879"/>
              <a:gd name="connsiteX1" fmla="*/ 2332075 w 2332075"/>
              <a:gd name="connsiteY1" fmla="*/ 0 h 598879"/>
              <a:gd name="connsiteX2" fmla="*/ 2332075 w 2332075"/>
              <a:gd name="connsiteY2" fmla="*/ 368502 h 598879"/>
              <a:gd name="connsiteX3" fmla="*/ 230377 w 2332075"/>
              <a:gd name="connsiteY3" fmla="*/ 368502 h 598879"/>
              <a:gd name="connsiteX4" fmla="*/ 0 w 2332075"/>
              <a:gd name="connsiteY4" fmla="*/ 598879 h 598879"/>
              <a:gd name="connsiteX5" fmla="*/ 0 w 2332075"/>
              <a:gd name="connsiteY5" fmla="*/ 230377 h 598879"/>
              <a:gd name="connsiteX6" fmla="*/ 230377 w 2332075"/>
              <a:gd name="connsiteY6" fmla="*/ 0 h 5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75" h="598879">
                <a:moveTo>
                  <a:pt x="230377" y="0"/>
                </a:moveTo>
                <a:lnTo>
                  <a:pt x="2332075" y="0"/>
                </a:lnTo>
                <a:lnTo>
                  <a:pt x="2332075" y="368502"/>
                </a:lnTo>
                <a:lnTo>
                  <a:pt x="230377" y="368502"/>
                </a:lnTo>
                <a:cubicBezTo>
                  <a:pt x="103143" y="368502"/>
                  <a:pt x="0" y="471645"/>
                  <a:pt x="0" y="598879"/>
                </a:cubicBezTo>
                <a:lnTo>
                  <a:pt x="0" y="230377"/>
                </a:lnTo>
                <a:cubicBezTo>
                  <a:pt x="0" y="103143"/>
                  <a:pt x="103143" y="0"/>
                  <a:pt x="230377" y="0"/>
                </a:cubicBezTo>
                <a:close/>
              </a:path>
            </a:pathLst>
          </a:custGeom>
          <a:solidFill>
            <a:srgbClr val="FFB81C"/>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59" name="TextBox 58">
            <a:extLst>
              <a:ext uri="{FF2B5EF4-FFF2-40B4-BE49-F238E27FC236}">
                <a16:creationId xmlns:a16="http://schemas.microsoft.com/office/drawing/2014/main" id="{6CC5831E-7477-49F0-B815-3ED914E22F78}"/>
              </a:ext>
            </a:extLst>
          </p:cNvPr>
          <p:cNvSpPr txBox="1"/>
          <p:nvPr/>
        </p:nvSpPr>
        <p:spPr>
          <a:xfrm>
            <a:off x="5884845" y="4746911"/>
            <a:ext cx="1161921" cy="307777"/>
          </a:xfrm>
          <a:prstGeom prst="rect">
            <a:avLst/>
          </a:prstGeom>
          <a:noFill/>
        </p:spPr>
        <p:txBody>
          <a:bodyPr wrap="none" rtlCol="0">
            <a:spAutoFit/>
          </a:bodyPr>
          <a:lstStyle/>
          <a:p>
            <a:r>
              <a:rPr lang="en-GB" sz="1400" dirty="0"/>
              <a:t>What’s Next?</a:t>
            </a:r>
          </a:p>
        </p:txBody>
      </p:sp>
      <p:sp>
        <p:nvSpPr>
          <p:cNvPr id="60" name="TextBox 59">
            <a:extLst>
              <a:ext uri="{FF2B5EF4-FFF2-40B4-BE49-F238E27FC236}">
                <a16:creationId xmlns:a16="http://schemas.microsoft.com/office/drawing/2014/main" id="{FF32D85F-A78F-468E-9104-702F92A1D9C4}"/>
              </a:ext>
            </a:extLst>
          </p:cNvPr>
          <p:cNvSpPr txBox="1"/>
          <p:nvPr/>
        </p:nvSpPr>
        <p:spPr>
          <a:xfrm>
            <a:off x="5447133" y="4328099"/>
            <a:ext cx="367408" cy="276999"/>
          </a:xfrm>
          <a:prstGeom prst="rect">
            <a:avLst/>
          </a:prstGeom>
          <a:noFill/>
        </p:spPr>
        <p:txBody>
          <a:bodyPr wrap="none" rtlCol="0">
            <a:spAutoFit/>
          </a:bodyPr>
          <a:lstStyle/>
          <a:p>
            <a:r>
              <a:rPr lang="en-GB" sz="1200" dirty="0">
                <a:latin typeface="Amasis MT Pro Black" panose="02040A04050005020304" pitchFamily="18" charset="0"/>
              </a:rPr>
              <a:t>17</a:t>
            </a:r>
          </a:p>
        </p:txBody>
      </p:sp>
      <p:sp>
        <p:nvSpPr>
          <p:cNvPr id="68" name="TextBox 67">
            <a:extLst>
              <a:ext uri="{FF2B5EF4-FFF2-40B4-BE49-F238E27FC236}">
                <a16:creationId xmlns:a16="http://schemas.microsoft.com/office/drawing/2014/main" id="{EEC46902-3A89-4A89-9B9C-8E9C1DFC9B69}"/>
              </a:ext>
            </a:extLst>
          </p:cNvPr>
          <p:cNvSpPr txBox="1"/>
          <p:nvPr/>
        </p:nvSpPr>
        <p:spPr>
          <a:xfrm>
            <a:off x="5749040" y="2934705"/>
            <a:ext cx="2054922" cy="251817"/>
          </a:xfrm>
          <a:prstGeom prst="rect">
            <a:avLst/>
          </a:prstGeom>
          <a:noFill/>
        </p:spPr>
        <p:txBody>
          <a:bodyPr wrap="none" rtlCol="0">
            <a:spAutoFit/>
          </a:bodyPr>
          <a:lstStyle/>
          <a:p>
            <a:r>
              <a:rPr lang="en-GB" sz="1200" dirty="0">
                <a:solidFill>
                  <a:srgbClr val="7030A0"/>
                </a:solidFill>
              </a:rPr>
              <a:t>Actions &amp; Measure of Success</a:t>
            </a:r>
          </a:p>
        </p:txBody>
      </p:sp>
      <p:sp>
        <p:nvSpPr>
          <p:cNvPr id="71" name="Freeform: Shape 70">
            <a:extLst>
              <a:ext uri="{FF2B5EF4-FFF2-40B4-BE49-F238E27FC236}">
                <a16:creationId xmlns:a16="http://schemas.microsoft.com/office/drawing/2014/main" id="{2F950CAF-78FB-4D56-B7C4-DF344C0B9CBA}"/>
              </a:ext>
            </a:extLst>
          </p:cNvPr>
          <p:cNvSpPr/>
          <p:nvPr/>
        </p:nvSpPr>
        <p:spPr>
          <a:xfrm flipV="1">
            <a:off x="5527210" y="2063817"/>
            <a:ext cx="2332075" cy="598879"/>
          </a:xfrm>
          <a:custGeom>
            <a:avLst/>
            <a:gdLst>
              <a:gd name="connsiteX0" fmla="*/ 230377 w 2332075"/>
              <a:gd name="connsiteY0" fmla="*/ 0 h 598879"/>
              <a:gd name="connsiteX1" fmla="*/ 2332075 w 2332075"/>
              <a:gd name="connsiteY1" fmla="*/ 0 h 598879"/>
              <a:gd name="connsiteX2" fmla="*/ 2332075 w 2332075"/>
              <a:gd name="connsiteY2" fmla="*/ 368502 h 598879"/>
              <a:gd name="connsiteX3" fmla="*/ 230377 w 2332075"/>
              <a:gd name="connsiteY3" fmla="*/ 368502 h 598879"/>
              <a:gd name="connsiteX4" fmla="*/ 0 w 2332075"/>
              <a:gd name="connsiteY4" fmla="*/ 598879 h 598879"/>
              <a:gd name="connsiteX5" fmla="*/ 0 w 2332075"/>
              <a:gd name="connsiteY5" fmla="*/ 230377 h 598879"/>
              <a:gd name="connsiteX6" fmla="*/ 230377 w 2332075"/>
              <a:gd name="connsiteY6" fmla="*/ 0 h 5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75" h="598879">
                <a:moveTo>
                  <a:pt x="230377" y="0"/>
                </a:moveTo>
                <a:lnTo>
                  <a:pt x="2332075" y="0"/>
                </a:lnTo>
                <a:lnTo>
                  <a:pt x="2332075" y="368502"/>
                </a:lnTo>
                <a:lnTo>
                  <a:pt x="230377" y="368502"/>
                </a:lnTo>
                <a:cubicBezTo>
                  <a:pt x="103143" y="368502"/>
                  <a:pt x="0" y="471645"/>
                  <a:pt x="0" y="598879"/>
                </a:cubicBezTo>
                <a:lnTo>
                  <a:pt x="0" y="230377"/>
                </a:lnTo>
                <a:cubicBezTo>
                  <a:pt x="0" y="103143"/>
                  <a:pt x="103143" y="0"/>
                  <a:pt x="230377" y="0"/>
                </a:cubicBezTo>
                <a:close/>
              </a:path>
            </a:pathLst>
          </a:custGeom>
          <a:solidFill>
            <a:srgbClr val="7C2855"/>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72" name="TextBox 71">
            <a:extLst>
              <a:ext uri="{FF2B5EF4-FFF2-40B4-BE49-F238E27FC236}">
                <a16:creationId xmlns:a16="http://schemas.microsoft.com/office/drawing/2014/main" id="{A73E2754-6DA4-4205-B26B-34451BEF3C23}"/>
              </a:ext>
            </a:extLst>
          </p:cNvPr>
          <p:cNvSpPr txBox="1"/>
          <p:nvPr/>
        </p:nvSpPr>
        <p:spPr>
          <a:xfrm>
            <a:off x="5781505" y="2354919"/>
            <a:ext cx="1245854" cy="307777"/>
          </a:xfrm>
          <a:prstGeom prst="rect">
            <a:avLst/>
          </a:prstGeom>
          <a:noFill/>
        </p:spPr>
        <p:txBody>
          <a:bodyPr wrap="none" rtlCol="0">
            <a:spAutoFit/>
          </a:bodyPr>
          <a:lstStyle/>
          <a:p>
            <a:r>
              <a:rPr lang="en-GB" sz="1400" dirty="0">
                <a:solidFill>
                  <a:schemeClr val="bg1"/>
                </a:solidFill>
              </a:rPr>
              <a:t>Our Ambitions</a:t>
            </a:r>
          </a:p>
        </p:txBody>
      </p:sp>
      <p:sp>
        <p:nvSpPr>
          <p:cNvPr id="73" name="TextBox 72">
            <a:extLst>
              <a:ext uri="{FF2B5EF4-FFF2-40B4-BE49-F238E27FC236}">
                <a16:creationId xmlns:a16="http://schemas.microsoft.com/office/drawing/2014/main" id="{EF1487D7-C008-48F3-B535-5FB0FB5CB23B}"/>
              </a:ext>
            </a:extLst>
          </p:cNvPr>
          <p:cNvSpPr txBox="1"/>
          <p:nvPr/>
        </p:nvSpPr>
        <p:spPr>
          <a:xfrm>
            <a:off x="5481454" y="1808923"/>
            <a:ext cx="276038" cy="276999"/>
          </a:xfrm>
          <a:prstGeom prst="rect">
            <a:avLst/>
          </a:prstGeom>
          <a:noFill/>
        </p:spPr>
        <p:txBody>
          <a:bodyPr wrap="none" rtlCol="0">
            <a:spAutoFit/>
          </a:bodyPr>
          <a:lstStyle/>
          <a:p>
            <a:r>
              <a:rPr lang="en-GB" sz="1200" dirty="0">
                <a:solidFill>
                  <a:schemeClr val="bg1"/>
                </a:solidFill>
                <a:latin typeface="Amasis MT Pro Black" panose="02040A04050005020304" pitchFamily="18" charset="0"/>
              </a:rPr>
              <a:t>8</a:t>
            </a:r>
          </a:p>
        </p:txBody>
      </p:sp>
      <p:sp>
        <p:nvSpPr>
          <p:cNvPr id="75" name="TextBox 74">
            <a:extLst>
              <a:ext uri="{FF2B5EF4-FFF2-40B4-BE49-F238E27FC236}">
                <a16:creationId xmlns:a16="http://schemas.microsoft.com/office/drawing/2014/main" id="{65545645-0DAE-497D-87FD-4E9CEA9F646F}"/>
              </a:ext>
            </a:extLst>
          </p:cNvPr>
          <p:cNvSpPr txBox="1"/>
          <p:nvPr/>
        </p:nvSpPr>
        <p:spPr>
          <a:xfrm>
            <a:off x="5697638" y="1984954"/>
            <a:ext cx="1778436" cy="276999"/>
          </a:xfrm>
          <a:prstGeom prst="rect">
            <a:avLst/>
          </a:prstGeom>
          <a:noFill/>
        </p:spPr>
        <p:txBody>
          <a:bodyPr wrap="none" rtlCol="0">
            <a:spAutoFit/>
          </a:bodyPr>
          <a:lstStyle/>
          <a:p>
            <a:r>
              <a:rPr lang="en-GB" sz="1200" dirty="0">
                <a:solidFill>
                  <a:srgbClr val="7C2855"/>
                </a:solidFill>
              </a:rPr>
              <a:t>Themes, Intent, Outcome</a:t>
            </a:r>
          </a:p>
        </p:txBody>
      </p:sp>
      <p:sp>
        <p:nvSpPr>
          <p:cNvPr id="45" name="Freeform: Shape 44">
            <a:extLst>
              <a:ext uri="{FF2B5EF4-FFF2-40B4-BE49-F238E27FC236}">
                <a16:creationId xmlns:a16="http://schemas.microsoft.com/office/drawing/2014/main" id="{FB22C6D0-2479-4A50-84CA-9E15B4D96A4D}"/>
              </a:ext>
            </a:extLst>
          </p:cNvPr>
          <p:cNvSpPr/>
          <p:nvPr/>
        </p:nvSpPr>
        <p:spPr>
          <a:xfrm flipV="1">
            <a:off x="5474705" y="1151262"/>
            <a:ext cx="2417459" cy="598879"/>
          </a:xfrm>
          <a:custGeom>
            <a:avLst/>
            <a:gdLst>
              <a:gd name="connsiteX0" fmla="*/ 230377 w 2332075"/>
              <a:gd name="connsiteY0" fmla="*/ 0 h 598879"/>
              <a:gd name="connsiteX1" fmla="*/ 2332075 w 2332075"/>
              <a:gd name="connsiteY1" fmla="*/ 0 h 598879"/>
              <a:gd name="connsiteX2" fmla="*/ 2332075 w 2332075"/>
              <a:gd name="connsiteY2" fmla="*/ 368502 h 598879"/>
              <a:gd name="connsiteX3" fmla="*/ 230377 w 2332075"/>
              <a:gd name="connsiteY3" fmla="*/ 368502 h 598879"/>
              <a:gd name="connsiteX4" fmla="*/ 0 w 2332075"/>
              <a:gd name="connsiteY4" fmla="*/ 598879 h 598879"/>
              <a:gd name="connsiteX5" fmla="*/ 0 w 2332075"/>
              <a:gd name="connsiteY5" fmla="*/ 230377 h 598879"/>
              <a:gd name="connsiteX6" fmla="*/ 230377 w 2332075"/>
              <a:gd name="connsiteY6" fmla="*/ 0 h 598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075" h="598879">
                <a:moveTo>
                  <a:pt x="230377" y="0"/>
                </a:moveTo>
                <a:lnTo>
                  <a:pt x="2332075" y="0"/>
                </a:lnTo>
                <a:lnTo>
                  <a:pt x="2332075" y="368502"/>
                </a:lnTo>
                <a:lnTo>
                  <a:pt x="230377" y="368502"/>
                </a:lnTo>
                <a:cubicBezTo>
                  <a:pt x="103143" y="368502"/>
                  <a:pt x="0" y="471645"/>
                  <a:pt x="0" y="598879"/>
                </a:cubicBezTo>
                <a:lnTo>
                  <a:pt x="0" y="230377"/>
                </a:lnTo>
                <a:cubicBezTo>
                  <a:pt x="0" y="103143"/>
                  <a:pt x="103143" y="0"/>
                  <a:pt x="230377" y="0"/>
                </a:cubicBezTo>
                <a:close/>
              </a:path>
            </a:pathLst>
          </a:custGeom>
          <a:solidFill>
            <a:srgbClr val="00A499"/>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a:p>
        </p:txBody>
      </p:sp>
      <p:sp>
        <p:nvSpPr>
          <p:cNvPr id="48" name="TextBox 47">
            <a:extLst>
              <a:ext uri="{FF2B5EF4-FFF2-40B4-BE49-F238E27FC236}">
                <a16:creationId xmlns:a16="http://schemas.microsoft.com/office/drawing/2014/main" id="{A94FC9F3-2166-4D35-9A6A-E2C15A41BC8E}"/>
              </a:ext>
            </a:extLst>
          </p:cNvPr>
          <p:cNvSpPr txBox="1"/>
          <p:nvPr/>
        </p:nvSpPr>
        <p:spPr>
          <a:xfrm>
            <a:off x="5527478" y="1415214"/>
            <a:ext cx="2364686" cy="307777"/>
          </a:xfrm>
          <a:prstGeom prst="rect">
            <a:avLst/>
          </a:prstGeom>
          <a:solidFill>
            <a:srgbClr val="00A499"/>
          </a:solidFill>
        </p:spPr>
        <p:txBody>
          <a:bodyPr wrap="square" rtlCol="0">
            <a:spAutoFit/>
          </a:bodyPr>
          <a:lstStyle/>
          <a:p>
            <a:r>
              <a:rPr lang="en-GB" sz="1400" dirty="0"/>
              <a:t>People Plan, Promise &amp; Vision</a:t>
            </a:r>
          </a:p>
        </p:txBody>
      </p:sp>
      <p:sp>
        <p:nvSpPr>
          <p:cNvPr id="50" name="TextBox 49">
            <a:extLst>
              <a:ext uri="{FF2B5EF4-FFF2-40B4-BE49-F238E27FC236}">
                <a16:creationId xmlns:a16="http://schemas.microsoft.com/office/drawing/2014/main" id="{C4F6731C-61CF-4A04-943A-3532CB33FF36}"/>
              </a:ext>
            </a:extLst>
          </p:cNvPr>
          <p:cNvSpPr txBox="1"/>
          <p:nvPr/>
        </p:nvSpPr>
        <p:spPr>
          <a:xfrm>
            <a:off x="5391329" y="1014719"/>
            <a:ext cx="276038" cy="276999"/>
          </a:xfrm>
          <a:prstGeom prst="rect">
            <a:avLst/>
          </a:prstGeom>
          <a:noFill/>
        </p:spPr>
        <p:txBody>
          <a:bodyPr wrap="none" rtlCol="0">
            <a:spAutoFit/>
          </a:bodyPr>
          <a:lstStyle/>
          <a:p>
            <a:r>
              <a:rPr lang="en-GB" sz="1200" dirty="0">
                <a:solidFill>
                  <a:schemeClr val="bg1"/>
                </a:solidFill>
                <a:latin typeface="Amasis MT Pro Black" panose="02040A04050005020304" pitchFamily="18" charset="0"/>
              </a:rPr>
              <a:t>7</a:t>
            </a:r>
          </a:p>
        </p:txBody>
      </p:sp>
    </p:spTree>
    <p:extLst>
      <p:ext uri="{BB962C8B-B14F-4D97-AF65-F5344CB8AC3E}">
        <p14:creationId xmlns:p14="http://schemas.microsoft.com/office/powerpoint/2010/main" val="271737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46A942C-4CF5-4124-8CCE-31D7D5A7EF88}"/>
              </a:ext>
            </a:extLst>
          </p:cNvPr>
          <p:cNvSpPr txBox="1"/>
          <p:nvPr/>
        </p:nvSpPr>
        <p:spPr>
          <a:xfrm>
            <a:off x="3038688" y="1334158"/>
            <a:ext cx="5129737" cy="2104367"/>
          </a:xfrm>
          <a:prstGeom prst="rect">
            <a:avLst/>
          </a:prstGeom>
        </p:spPr>
        <p:txBody>
          <a:bodyPr vert="horz" lIns="91440" tIns="45720" rIns="91440" bIns="45720" rtlCol="0">
            <a:noAutofit/>
          </a:bodyPr>
          <a:lstStyle/>
          <a:p>
            <a:pPr>
              <a:lnSpc>
                <a:spcPct val="200000"/>
              </a:lnSpc>
              <a:spcBef>
                <a:spcPct val="20000"/>
              </a:spcBef>
              <a:buFont typeface="Arial"/>
            </a:pPr>
            <a:r>
              <a:rPr lang="en-GB" sz="1400" b="0" dirty="0"/>
              <a:t>What does a People Strategy mean? </a:t>
            </a:r>
          </a:p>
          <a:p>
            <a:pPr>
              <a:lnSpc>
                <a:spcPct val="200000"/>
              </a:lnSpc>
              <a:spcBef>
                <a:spcPct val="20000"/>
              </a:spcBef>
              <a:buFont typeface="Arial"/>
            </a:pPr>
            <a:r>
              <a:rPr lang="en-GB" sz="1400" b="0" dirty="0"/>
              <a:t>How can it be meaningful to all of us?</a:t>
            </a:r>
          </a:p>
          <a:p>
            <a:pPr>
              <a:lnSpc>
                <a:spcPct val="200000"/>
              </a:lnSpc>
              <a:spcBef>
                <a:spcPct val="20000"/>
              </a:spcBef>
              <a:buFont typeface="Arial"/>
            </a:pPr>
            <a:r>
              <a:rPr lang="en-GB" sz="1400" b="0" dirty="0"/>
              <a:t>How can it describe simply &amp; effectively what EEAST offers to all of us who work for the Trust?</a:t>
            </a:r>
          </a:p>
          <a:p>
            <a:pPr>
              <a:lnSpc>
                <a:spcPct val="200000"/>
              </a:lnSpc>
              <a:spcBef>
                <a:spcPct val="20000"/>
              </a:spcBef>
              <a:buFont typeface="Arial"/>
            </a:pPr>
            <a:r>
              <a:rPr lang="en-GB" sz="1400" b="0" dirty="0"/>
              <a:t>How do we know what to expect and what is expected of us?</a:t>
            </a:r>
          </a:p>
          <a:p>
            <a:pPr>
              <a:lnSpc>
                <a:spcPct val="200000"/>
              </a:lnSpc>
              <a:spcBef>
                <a:spcPct val="20000"/>
              </a:spcBef>
              <a:buFont typeface="Arial"/>
            </a:pPr>
            <a:endParaRPr lang="en-GB" sz="1400" dirty="0"/>
          </a:p>
        </p:txBody>
      </p:sp>
      <p:sp>
        <p:nvSpPr>
          <p:cNvPr id="2" name="Title 1">
            <a:extLst>
              <a:ext uri="{FF2B5EF4-FFF2-40B4-BE49-F238E27FC236}">
                <a16:creationId xmlns:a16="http://schemas.microsoft.com/office/drawing/2014/main" id="{F9F6C61C-9654-4571-85A1-B4170B731481}"/>
              </a:ext>
            </a:extLst>
          </p:cNvPr>
          <p:cNvSpPr>
            <a:spLocks noGrp="1"/>
          </p:cNvSpPr>
          <p:nvPr>
            <p:ph type="title"/>
          </p:nvPr>
        </p:nvSpPr>
        <p:spPr>
          <a:xfrm>
            <a:off x="286276" y="348271"/>
            <a:ext cx="8140661" cy="796819"/>
          </a:xfrm>
        </p:spPr>
        <p:txBody>
          <a:bodyPr vert="horz" lIns="91440" tIns="45720" rIns="91440" bIns="45720" rtlCol="0" anchor="ctr">
            <a:normAutofit/>
          </a:bodyPr>
          <a:lstStyle/>
          <a:p>
            <a:r>
              <a:rPr lang="en-US" dirty="0"/>
              <a:t>About this strategy</a:t>
            </a:r>
            <a:endParaRPr lang="en-GB" dirty="0"/>
          </a:p>
        </p:txBody>
      </p:sp>
      <p:pic>
        <p:nvPicPr>
          <p:cNvPr id="17" name="Picture Placeholder 16" descr="A picture containing text&#10;&#10;Description automatically generated">
            <a:extLst>
              <a:ext uri="{FF2B5EF4-FFF2-40B4-BE49-F238E27FC236}">
                <a16:creationId xmlns:a16="http://schemas.microsoft.com/office/drawing/2014/main" id="{91260ABE-48A0-4BE6-BDB4-A5392AC6519C}"/>
              </a:ext>
            </a:extLst>
          </p:cNvPr>
          <p:cNvPicPr>
            <a:picLocks noGrp="1" noChangeAspect="1"/>
          </p:cNvPicPr>
          <p:nvPr>
            <p:ph type="pic" idx="10"/>
          </p:nvPr>
        </p:nvPicPr>
        <p:blipFill>
          <a:blip r:embed="rId3">
            <a:extLst>
              <a:ext uri="{837473B0-CC2E-450A-ABE3-18F120FF3D39}">
                <a1611:picAttrSrcUrl xmlns:a1611="http://schemas.microsoft.com/office/drawing/2016/11/main" r:id="rId4"/>
              </a:ext>
            </a:extLst>
          </a:blip>
          <a:srcRect l="22309" r="22309"/>
          <a:stretch>
            <a:fillRect/>
          </a:stretch>
        </p:blipFill>
        <p:spPr>
          <a:xfrm>
            <a:off x="323363" y="1160234"/>
            <a:ext cx="2633074" cy="2674347"/>
          </a:xfrm>
        </p:spPr>
      </p:pic>
      <p:sp>
        <p:nvSpPr>
          <p:cNvPr id="21" name="TextBox 20">
            <a:extLst>
              <a:ext uri="{FF2B5EF4-FFF2-40B4-BE49-F238E27FC236}">
                <a16:creationId xmlns:a16="http://schemas.microsoft.com/office/drawing/2014/main" id="{2B58AA32-F5E7-41AC-872B-83668807ABF2}"/>
              </a:ext>
            </a:extLst>
          </p:cNvPr>
          <p:cNvSpPr txBox="1"/>
          <p:nvPr/>
        </p:nvSpPr>
        <p:spPr>
          <a:xfrm>
            <a:off x="323363" y="4032636"/>
            <a:ext cx="7456628" cy="2163797"/>
          </a:xfrm>
          <a:prstGeom prst="rect">
            <a:avLst/>
          </a:prstGeom>
          <a:noFill/>
        </p:spPr>
        <p:txBody>
          <a:bodyPr wrap="square">
            <a:spAutoFit/>
          </a:bodyPr>
          <a:lstStyle/>
          <a:p>
            <a:pPr>
              <a:lnSpc>
                <a:spcPct val="200000"/>
              </a:lnSpc>
              <a:spcBef>
                <a:spcPct val="20000"/>
              </a:spcBef>
              <a:buFont typeface="Arial"/>
            </a:pPr>
            <a:r>
              <a:rPr lang="en-GB" sz="1400" b="0" dirty="0"/>
              <a:t>This ‘strategy’ aims to answer those questions.  It may not be perfect, it may not provide all the answers, it may not offer all the solutions but it is the start of a conversation.</a:t>
            </a:r>
          </a:p>
          <a:p>
            <a:pPr>
              <a:lnSpc>
                <a:spcPct val="150000"/>
              </a:lnSpc>
              <a:spcBef>
                <a:spcPct val="20000"/>
              </a:spcBef>
              <a:buFont typeface="Arial"/>
            </a:pPr>
            <a:r>
              <a:rPr lang="en-GB" sz="1400" b="0" dirty="0"/>
              <a:t>A conversation that involves all of us at EEAST who want to say: </a:t>
            </a:r>
          </a:p>
          <a:p>
            <a:pPr algn="ctr">
              <a:lnSpc>
                <a:spcPct val="150000"/>
              </a:lnSpc>
              <a:spcBef>
                <a:spcPct val="20000"/>
              </a:spcBef>
              <a:buFont typeface="Arial"/>
            </a:pPr>
            <a:r>
              <a:rPr lang="en-GB" b="1" dirty="0">
                <a:solidFill>
                  <a:srgbClr val="00B050"/>
                </a:solidFill>
              </a:rPr>
              <a:t>“This is how we are making EEAST the Trust we all love to work for”</a:t>
            </a:r>
            <a:br>
              <a:rPr lang="en-GB" b="1" dirty="0">
                <a:solidFill>
                  <a:srgbClr val="00B050"/>
                </a:solidFill>
              </a:rPr>
            </a:br>
            <a:endParaRPr lang="en-GB" b="1" dirty="0">
              <a:solidFill>
                <a:srgbClr val="00B050"/>
              </a:solidFill>
            </a:endParaRPr>
          </a:p>
        </p:txBody>
      </p:sp>
    </p:spTree>
    <p:extLst>
      <p:ext uri="{BB962C8B-B14F-4D97-AF65-F5344CB8AC3E}">
        <p14:creationId xmlns:p14="http://schemas.microsoft.com/office/powerpoint/2010/main" val="345442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C61C-9654-4571-85A1-B4170B731481}"/>
              </a:ext>
            </a:extLst>
          </p:cNvPr>
          <p:cNvSpPr>
            <a:spLocks noGrp="1"/>
          </p:cNvSpPr>
          <p:nvPr>
            <p:ph type="title"/>
          </p:nvPr>
        </p:nvSpPr>
        <p:spPr>
          <a:xfrm>
            <a:off x="286276" y="348271"/>
            <a:ext cx="8140661" cy="796819"/>
          </a:xfrm>
        </p:spPr>
        <p:txBody>
          <a:bodyPr anchor="ctr">
            <a:normAutofit/>
          </a:bodyPr>
          <a:lstStyle/>
          <a:p>
            <a:r>
              <a:rPr lang="en-GB" dirty="0"/>
              <a:t>Who are we?</a:t>
            </a:r>
          </a:p>
        </p:txBody>
      </p:sp>
      <p:pic>
        <p:nvPicPr>
          <p:cNvPr id="8" name="Picture 7" descr="Map&#10;&#10;Description automatically generated">
            <a:extLst>
              <a:ext uri="{FF2B5EF4-FFF2-40B4-BE49-F238E27FC236}">
                <a16:creationId xmlns:a16="http://schemas.microsoft.com/office/drawing/2014/main" id="{19423273-9FC1-475E-BFE4-D768C7635356}"/>
              </a:ext>
            </a:extLst>
          </p:cNvPr>
          <p:cNvPicPr>
            <a:picLocks noChangeAspect="1"/>
          </p:cNvPicPr>
          <p:nvPr/>
        </p:nvPicPr>
        <p:blipFill>
          <a:blip r:embed="rId3"/>
          <a:stretch>
            <a:fillRect/>
          </a:stretch>
        </p:blipFill>
        <p:spPr>
          <a:xfrm>
            <a:off x="4616245" y="1312606"/>
            <a:ext cx="3292729" cy="302824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0"/>
          </a:effectLst>
        </p:spPr>
      </p:pic>
      <p:pic>
        <p:nvPicPr>
          <p:cNvPr id="16" name="Picture 15" descr="Text&#10;&#10;Description automatically generated with medium confidence">
            <a:extLst>
              <a:ext uri="{FF2B5EF4-FFF2-40B4-BE49-F238E27FC236}">
                <a16:creationId xmlns:a16="http://schemas.microsoft.com/office/drawing/2014/main" id="{C446B7E5-C0A8-47AF-BF34-9930842E0201}"/>
              </a:ext>
            </a:extLst>
          </p:cNvPr>
          <p:cNvPicPr>
            <a:picLocks noChangeAspect="1"/>
          </p:cNvPicPr>
          <p:nvPr/>
        </p:nvPicPr>
        <p:blipFill>
          <a:blip r:embed="rId4"/>
          <a:stretch>
            <a:fillRect/>
          </a:stretch>
        </p:blipFill>
        <p:spPr>
          <a:xfrm>
            <a:off x="1395395" y="3034293"/>
            <a:ext cx="3292730" cy="2948142"/>
          </a:xfrm>
          <a:prstGeom prst="rect">
            <a:avLst/>
          </a:prstGeom>
        </p:spPr>
      </p:pic>
      <p:sp>
        <p:nvSpPr>
          <p:cNvPr id="17" name="TextBox 16">
            <a:extLst>
              <a:ext uri="{FF2B5EF4-FFF2-40B4-BE49-F238E27FC236}">
                <a16:creationId xmlns:a16="http://schemas.microsoft.com/office/drawing/2014/main" id="{493AD143-003A-4F77-9769-0378CEE7607D}"/>
              </a:ext>
            </a:extLst>
          </p:cNvPr>
          <p:cNvSpPr txBox="1"/>
          <p:nvPr/>
        </p:nvSpPr>
        <p:spPr>
          <a:xfrm>
            <a:off x="5855110" y="4508364"/>
            <a:ext cx="2038250" cy="1631216"/>
          </a:xfrm>
          <a:prstGeom prst="rect">
            <a:avLst/>
          </a:prstGeom>
          <a:noFill/>
        </p:spPr>
        <p:txBody>
          <a:bodyPr wrap="none" rtlCol="0">
            <a:spAutoFit/>
          </a:bodyPr>
          <a:lstStyle/>
          <a:p>
            <a:r>
              <a:rPr lang="en-GB" b="1" i="1" dirty="0">
                <a:solidFill>
                  <a:srgbClr val="00B050"/>
                </a:solidFill>
              </a:rPr>
              <a:t>Serving</a:t>
            </a:r>
            <a:endParaRPr lang="en-GB" sz="1600" b="1" i="1" dirty="0">
              <a:solidFill>
                <a:srgbClr val="00B050"/>
              </a:solidFill>
            </a:endParaRPr>
          </a:p>
          <a:p>
            <a:pPr marL="285750" indent="-285750">
              <a:buFont typeface="Arial" panose="020B0604020202020204" pitchFamily="34" charset="0"/>
              <a:buChar char="•"/>
            </a:pPr>
            <a:r>
              <a:rPr lang="en-GB" sz="1600" dirty="0"/>
              <a:t>6.2 million people</a:t>
            </a:r>
          </a:p>
          <a:p>
            <a:pPr marL="285750" indent="-285750">
              <a:buFont typeface="Arial" panose="020B0604020202020204" pitchFamily="34" charset="0"/>
              <a:buChar char="•"/>
            </a:pPr>
            <a:r>
              <a:rPr lang="en-GB" sz="1600" dirty="0"/>
              <a:t>7,500 square miles</a:t>
            </a:r>
          </a:p>
          <a:p>
            <a:pPr marL="285750" indent="-285750">
              <a:buFont typeface="Arial" panose="020B0604020202020204" pitchFamily="34" charset="0"/>
              <a:buChar char="•"/>
            </a:pPr>
            <a:r>
              <a:rPr lang="en-GB" sz="1600" dirty="0"/>
              <a:t>15 CCG’s</a:t>
            </a:r>
          </a:p>
          <a:p>
            <a:pPr marL="285750" indent="-285750">
              <a:buFont typeface="Arial" panose="020B0604020202020204" pitchFamily="34" charset="0"/>
              <a:buChar char="•"/>
            </a:pPr>
            <a:r>
              <a:rPr lang="en-GB" sz="1600" dirty="0"/>
              <a:t>17 Acute Trusts</a:t>
            </a:r>
          </a:p>
          <a:p>
            <a:endParaRPr lang="en-GB" dirty="0"/>
          </a:p>
        </p:txBody>
      </p:sp>
      <p:sp>
        <p:nvSpPr>
          <p:cNvPr id="19" name="TextBox 18">
            <a:extLst>
              <a:ext uri="{FF2B5EF4-FFF2-40B4-BE49-F238E27FC236}">
                <a16:creationId xmlns:a16="http://schemas.microsoft.com/office/drawing/2014/main" id="{CB6F32DE-06B7-4314-B43B-CDA90A607962}"/>
              </a:ext>
            </a:extLst>
          </p:cNvPr>
          <p:cNvSpPr txBox="1"/>
          <p:nvPr/>
        </p:nvSpPr>
        <p:spPr>
          <a:xfrm>
            <a:off x="482930" y="1189335"/>
            <a:ext cx="3892220" cy="2419124"/>
          </a:xfrm>
          <a:prstGeom prst="rect">
            <a:avLst/>
          </a:prstGeom>
          <a:noFill/>
        </p:spPr>
        <p:txBody>
          <a:bodyPr wrap="square" rtlCol="0">
            <a:spAutoFit/>
          </a:bodyPr>
          <a:lstStyle/>
          <a:p>
            <a:pPr marL="0" lvl="0" indent="0" algn="l" defTabSz="755650">
              <a:lnSpc>
                <a:spcPct val="90000"/>
              </a:lnSpc>
              <a:spcBef>
                <a:spcPct val="0"/>
              </a:spcBef>
              <a:spcAft>
                <a:spcPct val="35000"/>
              </a:spcAft>
              <a:buNone/>
            </a:pPr>
            <a:r>
              <a:rPr lang="en-GB" sz="1600" kern="1200" dirty="0"/>
              <a:t>5,000+ Staff</a:t>
            </a:r>
          </a:p>
          <a:p>
            <a:pPr marL="114300" lvl="1" indent="-114300" algn="l" defTabSz="577850">
              <a:lnSpc>
                <a:spcPct val="90000"/>
              </a:lnSpc>
              <a:spcBef>
                <a:spcPct val="0"/>
              </a:spcBef>
              <a:spcAft>
                <a:spcPct val="15000"/>
              </a:spcAft>
              <a:buChar char="•"/>
            </a:pPr>
            <a:r>
              <a:rPr lang="en-GB" sz="1600" kern="1200" dirty="0"/>
              <a:t>3 Ambulance Operations Centres</a:t>
            </a:r>
          </a:p>
          <a:p>
            <a:pPr marL="114300" lvl="1" indent="-114300" algn="l" defTabSz="577850">
              <a:lnSpc>
                <a:spcPct val="90000"/>
              </a:lnSpc>
              <a:spcBef>
                <a:spcPct val="0"/>
              </a:spcBef>
              <a:spcAft>
                <a:spcPct val="15000"/>
              </a:spcAft>
              <a:buChar char="•"/>
            </a:pPr>
            <a:r>
              <a:rPr lang="en-GB" sz="1600" kern="1200" dirty="0"/>
              <a:t>387 Front Line Ambulances</a:t>
            </a:r>
          </a:p>
          <a:p>
            <a:pPr marL="114300" lvl="1" indent="-114300" algn="l" defTabSz="577850">
              <a:lnSpc>
                <a:spcPct val="90000"/>
              </a:lnSpc>
              <a:spcBef>
                <a:spcPct val="0"/>
              </a:spcBef>
              <a:spcAft>
                <a:spcPct val="15000"/>
              </a:spcAft>
              <a:buChar char="•"/>
            </a:pPr>
            <a:r>
              <a:rPr lang="en-GB" sz="1600" kern="1200" dirty="0"/>
              <a:t>178 Rapid response Vehicles</a:t>
            </a:r>
          </a:p>
          <a:p>
            <a:pPr marL="114300" lvl="1" indent="-114300" algn="l" defTabSz="577850">
              <a:lnSpc>
                <a:spcPct val="90000"/>
              </a:lnSpc>
              <a:spcBef>
                <a:spcPct val="0"/>
              </a:spcBef>
              <a:spcAft>
                <a:spcPct val="15000"/>
              </a:spcAft>
              <a:buChar char="•"/>
            </a:pPr>
            <a:r>
              <a:rPr lang="en-GB" sz="1600" kern="1200" dirty="0"/>
              <a:t>175 non-emergency ambulances</a:t>
            </a:r>
          </a:p>
          <a:p>
            <a:pPr marL="114300" lvl="1" indent="-114300" algn="l" defTabSz="577850">
              <a:lnSpc>
                <a:spcPct val="90000"/>
              </a:lnSpc>
              <a:spcBef>
                <a:spcPct val="0"/>
              </a:spcBef>
              <a:spcAft>
                <a:spcPct val="15000"/>
              </a:spcAft>
              <a:buChar char="•"/>
            </a:pPr>
            <a:r>
              <a:rPr lang="en-GB" sz="1600" kern="1200" dirty="0"/>
              <a:t>46 HART / major incident / resilience vehicles</a:t>
            </a:r>
          </a:p>
          <a:p>
            <a:pPr marL="114300" lvl="1" indent="-114300" algn="l" defTabSz="577850">
              <a:lnSpc>
                <a:spcPct val="90000"/>
              </a:lnSpc>
              <a:spcBef>
                <a:spcPct val="0"/>
              </a:spcBef>
              <a:spcAft>
                <a:spcPct val="15000"/>
              </a:spcAft>
              <a:buChar char="•"/>
            </a:pPr>
            <a:r>
              <a:rPr lang="en-GB" sz="1600" kern="1200" dirty="0"/>
              <a:t>120+ sites</a:t>
            </a:r>
          </a:p>
          <a:p>
            <a:endParaRPr lang="en-GB" sz="1600" dirty="0"/>
          </a:p>
        </p:txBody>
      </p:sp>
      <p:grpSp>
        <p:nvGrpSpPr>
          <p:cNvPr id="4" name="Group 3">
            <a:extLst>
              <a:ext uri="{FF2B5EF4-FFF2-40B4-BE49-F238E27FC236}">
                <a16:creationId xmlns:a16="http://schemas.microsoft.com/office/drawing/2014/main" id="{A3C38B60-1A67-4D37-8634-4F64F91FF4D7}"/>
              </a:ext>
            </a:extLst>
          </p:cNvPr>
          <p:cNvGrpSpPr/>
          <p:nvPr/>
        </p:nvGrpSpPr>
        <p:grpSpPr>
          <a:xfrm>
            <a:off x="449087" y="3844763"/>
            <a:ext cx="4359639" cy="2137672"/>
            <a:chOff x="449087" y="3844763"/>
            <a:chExt cx="4359639" cy="2137672"/>
          </a:xfrm>
        </p:grpSpPr>
        <p:sp>
          <p:nvSpPr>
            <p:cNvPr id="3" name="TextBox 2">
              <a:extLst>
                <a:ext uri="{FF2B5EF4-FFF2-40B4-BE49-F238E27FC236}">
                  <a16:creationId xmlns:a16="http://schemas.microsoft.com/office/drawing/2014/main" id="{CBF94FF7-64EE-4DF7-8262-5E6399B27DF9}"/>
                </a:ext>
              </a:extLst>
            </p:cNvPr>
            <p:cNvSpPr txBox="1"/>
            <p:nvPr/>
          </p:nvSpPr>
          <p:spPr>
            <a:xfrm>
              <a:off x="1274794" y="4241449"/>
              <a:ext cx="1071127" cy="369332"/>
            </a:xfrm>
            <a:prstGeom prst="rect">
              <a:avLst/>
            </a:prstGeom>
            <a:noFill/>
          </p:spPr>
          <p:txBody>
            <a:bodyPr wrap="none" rtlCol="0">
              <a:spAutoFit/>
            </a:bodyPr>
            <a:lstStyle/>
            <a:p>
              <a:r>
                <a:rPr lang="en-GB" dirty="0">
                  <a:solidFill>
                    <a:srgbClr val="CC0066"/>
                  </a:solidFill>
                  <a:latin typeface="Aparajita" panose="020B0502040204020203" pitchFamily="18" charset="0"/>
                  <a:cs typeface="Aparajita" panose="020B0502040204020203" pitchFamily="18" charset="0"/>
                </a:rPr>
                <a:t>Technology</a:t>
              </a:r>
            </a:p>
          </p:txBody>
        </p:sp>
        <p:sp>
          <p:nvSpPr>
            <p:cNvPr id="9" name="TextBox 8">
              <a:extLst>
                <a:ext uri="{FF2B5EF4-FFF2-40B4-BE49-F238E27FC236}">
                  <a16:creationId xmlns:a16="http://schemas.microsoft.com/office/drawing/2014/main" id="{2DABAA7A-C16E-45C1-BCE8-C1BFCC4EE156}"/>
                </a:ext>
              </a:extLst>
            </p:cNvPr>
            <p:cNvSpPr txBox="1"/>
            <p:nvPr/>
          </p:nvSpPr>
          <p:spPr>
            <a:xfrm>
              <a:off x="3708745" y="4644381"/>
              <a:ext cx="1099981" cy="369332"/>
            </a:xfrm>
            <a:prstGeom prst="rect">
              <a:avLst/>
            </a:prstGeom>
            <a:noFill/>
          </p:spPr>
          <p:txBody>
            <a:bodyPr wrap="none" rtlCol="0">
              <a:spAutoFit/>
            </a:bodyPr>
            <a:lstStyle/>
            <a:p>
              <a:r>
                <a:rPr lang="en-GB" dirty="0">
                  <a:solidFill>
                    <a:schemeClr val="tx2">
                      <a:lumMod val="60000"/>
                      <a:lumOff val="40000"/>
                    </a:schemeClr>
                  </a:solidFill>
                  <a:latin typeface="Aparajita" panose="020B0502040204020203" pitchFamily="18" charset="0"/>
                  <a:cs typeface="Aparajita" panose="020B0502040204020203" pitchFamily="18" charset="0"/>
                </a:rPr>
                <a:t>Recruitment</a:t>
              </a:r>
            </a:p>
          </p:txBody>
        </p:sp>
        <p:sp>
          <p:nvSpPr>
            <p:cNvPr id="10" name="TextBox 9">
              <a:extLst>
                <a:ext uri="{FF2B5EF4-FFF2-40B4-BE49-F238E27FC236}">
                  <a16:creationId xmlns:a16="http://schemas.microsoft.com/office/drawing/2014/main" id="{EA96B7FA-EB04-4A62-9340-44BFEC154D7E}"/>
                </a:ext>
              </a:extLst>
            </p:cNvPr>
            <p:cNvSpPr txBox="1"/>
            <p:nvPr/>
          </p:nvSpPr>
          <p:spPr>
            <a:xfrm>
              <a:off x="1101163" y="4859824"/>
              <a:ext cx="1142300" cy="307777"/>
            </a:xfrm>
            <a:prstGeom prst="rect">
              <a:avLst/>
            </a:prstGeom>
            <a:noFill/>
          </p:spPr>
          <p:txBody>
            <a:bodyPr wrap="none" rtlCol="0">
              <a:spAutoFit/>
            </a:bodyPr>
            <a:lstStyle/>
            <a:p>
              <a:r>
                <a:rPr lang="en-GB" sz="1400" dirty="0">
                  <a:solidFill>
                    <a:srgbClr val="7030A0"/>
                  </a:solidFill>
                  <a:latin typeface="Gill Sans Nova" panose="020B0602020104020203" pitchFamily="34" charset="0"/>
                  <a:ea typeface="BatangChe" panose="020B0503020000020004" pitchFamily="49" charset="-127"/>
                  <a:cs typeface="Aparajita" panose="020B0502040204020203" pitchFamily="18" charset="0"/>
                </a:rPr>
                <a:t>Procurement</a:t>
              </a:r>
            </a:p>
          </p:txBody>
        </p:sp>
        <p:sp>
          <p:nvSpPr>
            <p:cNvPr id="11" name="TextBox 10">
              <a:extLst>
                <a:ext uri="{FF2B5EF4-FFF2-40B4-BE49-F238E27FC236}">
                  <a16:creationId xmlns:a16="http://schemas.microsoft.com/office/drawing/2014/main" id="{7D638520-3597-4289-AB67-4007E39150DE}"/>
                </a:ext>
              </a:extLst>
            </p:cNvPr>
            <p:cNvSpPr txBox="1"/>
            <p:nvPr/>
          </p:nvSpPr>
          <p:spPr>
            <a:xfrm>
              <a:off x="3562906" y="3906318"/>
              <a:ext cx="728084" cy="307777"/>
            </a:xfrm>
            <a:prstGeom prst="rect">
              <a:avLst/>
            </a:prstGeom>
            <a:noFill/>
          </p:spPr>
          <p:txBody>
            <a:bodyPr wrap="none" rtlCol="0">
              <a:spAutoFit/>
            </a:bodyPr>
            <a:lstStyle/>
            <a:p>
              <a:r>
                <a:rPr lang="en-GB" sz="1400" dirty="0">
                  <a:solidFill>
                    <a:srgbClr val="00B0F0"/>
                  </a:solidFill>
                  <a:latin typeface="Gill Sans Nova" panose="020B0602020104020203" pitchFamily="34" charset="0"/>
                  <a:ea typeface="BatangChe" panose="020B0503020000020004" pitchFamily="49" charset="-127"/>
                  <a:cs typeface="Aparajita" panose="020B0502040204020203" pitchFamily="18" charset="0"/>
                </a:rPr>
                <a:t>Finance</a:t>
              </a:r>
            </a:p>
          </p:txBody>
        </p:sp>
        <p:sp>
          <p:nvSpPr>
            <p:cNvPr id="12" name="TextBox 11">
              <a:extLst>
                <a:ext uri="{FF2B5EF4-FFF2-40B4-BE49-F238E27FC236}">
                  <a16:creationId xmlns:a16="http://schemas.microsoft.com/office/drawing/2014/main" id="{51BB15C6-9EEF-4627-B4CE-FD7A61C44FD2}"/>
                </a:ext>
              </a:extLst>
            </p:cNvPr>
            <p:cNvSpPr txBox="1"/>
            <p:nvPr/>
          </p:nvSpPr>
          <p:spPr>
            <a:xfrm>
              <a:off x="2271997" y="5674658"/>
              <a:ext cx="769763" cy="307777"/>
            </a:xfrm>
            <a:prstGeom prst="rect">
              <a:avLst/>
            </a:prstGeom>
            <a:noFill/>
          </p:spPr>
          <p:txBody>
            <a:bodyPr wrap="none" rtlCol="0">
              <a:spAutoFit/>
            </a:bodyPr>
            <a:lstStyle/>
            <a:p>
              <a:pPr algn="ctr"/>
              <a:r>
                <a:rPr lang="en-GB" sz="1400" dirty="0">
                  <a:solidFill>
                    <a:srgbClr val="CC0066"/>
                  </a:solidFill>
                  <a:latin typeface="Aparajita" panose="020B0502040204020203" pitchFamily="18" charset="0"/>
                  <a:cs typeface="Aparajita" panose="020B0502040204020203" pitchFamily="18" charset="0"/>
                </a:rPr>
                <a:t>Education</a:t>
              </a:r>
            </a:p>
          </p:txBody>
        </p:sp>
        <p:sp>
          <p:nvSpPr>
            <p:cNvPr id="13" name="TextBox 12">
              <a:extLst>
                <a:ext uri="{FF2B5EF4-FFF2-40B4-BE49-F238E27FC236}">
                  <a16:creationId xmlns:a16="http://schemas.microsoft.com/office/drawing/2014/main" id="{403B6FF5-FB30-46DF-8B14-14C2E40BF9A5}"/>
                </a:ext>
              </a:extLst>
            </p:cNvPr>
            <p:cNvSpPr txBox="1"/>
            <p:nvPr/>
          </p:nvSpPr>
          <p:spPr>
            <a:xfrm>
              <a:off x="856940" y="4487199"/>
              <a:ext cx="1231427" cy="307777"/>
            </a:xfrm>
            <a:prstGeom prst="rect">
              <a:avLst/>
            </a:prstGeom>
            <a:noFill/>
          </p:spPr>
          <p:txBody>
            <a:bodyPr wrap="none" rtlCol="0">
              <a:spAutoFit/>
            </a:bodyPr>
            <a:lstStyle/>
            <a:p>
              <a:r>
                <a:rPr lang="en-GB" sz="1400" dirty="0">
                  <a:solidFill>
                    <a:srgbClr val="00B0F0"/>
                  </a:solidFill>
                  <a:latin typeface="Aparajita" panose="02020603050405020304" pitchFamily="18" charset="0"/>
                  <a:ea typeface="BatangChe" panose="020B0503020000020004" pitchFamily="49" charset="-127"/>
                  <a:cs typeface="Aparajita" panose="02020603050405020304" pitchFamily="18" charset="0"/>
                </a:rPr>
                <a:t>Cleaning Services</a:t>
              </a:r>
            </a:p>
          </p:txBody>
        </p:sp>
        <p:sp>
          <p:nvSpPr>
            <p:cNvPr id="14" name="TextBox 13">
              <a:extLst>
                <a:ext uri="{FF2B5EF4-FFF2-40B4-BE49-F238E27FC236}">
                  <a16:creationId xmlns:a16="http://schemas.microsoft.com/office/drawing/2014/main" id="{A441004B-9B54-429B-80FC-F468B11722E1}"/>
                </a:ext>
              </a:extLst>
            </p:cNvPr>
            <p:cNvSpPr txBox="1"/>
            <p:nvPr/>
          </p:nvSpPr>
          <p:spPr>
            <a:xfrm>
              <a:off x="449087" y="3844763"/>
              <a:ext cx="1361270" cy="369332"/>
            </a:xfrm>
            <a:prstGeom prst="rect">
              <a:avLst/>
            </a:prstGeom>
            <a:noFill/>
          </p:spPr>
          <p:txBody>
            <a:bodyPr wrap="none" rtlCol="0">
              <a:spAutoFit/>
            </a:bodyPr>
            <a:lstStyle/>
            <a:p>
              <a:r>
                <a:rPr lang="en-GB" dirty="0">
                  <a:solidFill>
                    <a:schemeClr val="tx2">
                      <a:lumMod val="60000"/>
                      <a:lumOff val="40000"/>
                    </a:schemeClr>
                  </a:solidFill>
                  <a:latin typeface="Aparajita" panose="020B0502040204020203" pitchFamily="18" charset="0"/>
                  <a:cs typeface="Aparajita" panose="020B0502040204020203" pitchFamily="18" charset="0"/>
                </a:rPr>
                <a:t>People Services</a:t>
              </a:r>
            </a:p>
          </p:txBody>
        </p:sp>
      </p:grpSp>
    </p:spTree>
    <p:extLst>
      <p:ext uri="{BB962C8B-B14F-4D97-AF65-F5344CB8AC3E}">
        <p14:creationId xmlns:p14="http://schemas.microsoft.com/office/powerpoint/2010/main" val="222464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4842E9F-12B7-40D8-BE68-04895BCE0C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464" y="2689660"/>
            <a:ext cx="3344962" cy="3312168"/>
          </a:xfrm>
          <a:prstGeom prst="rect">
            <a:avLst/>
          </a:prstGeom>
        </p:spPr>
      </p:pic>
      <p:sp>
        <p:nvSpPr>
          <p:cNvPr id="2" name="Title 1">
            <a:extLst>
              <a:ext uri="{FF2B5EF4-FFF2-40B4-BE49-F238E27FC236}">
                <a16:creationId xmlns:a16="http://schemas.microsoft.com/office/drawing/2014/main" id="{F9F6C61C-9654-4571-85A1-B4170B731481}"/>
              </a:ext>
            </a:extLst>
          </p:cNvPr>
          <p:cNvSpPr>
            <a:spLocks noGrp="1"/>
          </p:cNvSpPr>
          <p:nvPr>
            <p:ph type="title"/>
          </p:nvPr>
        </p:nvSpPr>
        <p:spPr>
          <a:xfrm>
            <a:off x="286276" y="346726"/>
            <a:ext cx="8140661" cy="796819"/>
          </a:xfrm>
        </p:spPr>
        <p:txBody>
          <a:bodyPr anchor="ctr">
            <a:normAutofit/>
          </a:bodyPr>
          <a:lstStyle/>
          <a:p>
            <a:r>
              <a:rPr lang="en-GB" sz="3200" dirty="0"/>
              <a:t>Our Purpose, Vision &amp; Values</a:t>
            </a:r>
          </a:p>
        </p:txBody>
      </p:sp>
      <p:sp>
        <p:nvSpPr>
          <p:cNvPr id="18" name="Content Placeholder 3">
            <a:extLst>
              <a:ext uri="{FF2B5EF4-FFF2-40B4-BE49-F238E27FC236}">
                <a16:creationId xmlns:a16="http://schemas.microsoft.com/office/drawing/2014/main" id="{1A2BEB2B-3D44-4685-83D6-F6FC28D8D075}"/>
              </a:ext>
            </a:extLst>
          </p:cNvPr>
          <p:cNvSpPr>
            <a:spLocks noGrp="1"/>
          </p:cNvSpPr>
          <p:nvPr>
            <p:ph sz="half" idx="10"/>
          </p:nvPr>
        </p:nvSpPr>
        <p:spPr>
          <a:xfrm>
            <a:off x="4265713" y="2902015"/>
            <a:ext cx="4161224" cy="3094783"/>
          </a:xfrm>
        </p:spPr>
        <p:txBody>
          <a:bodyPr>
            <a:normAutofit fontScale="85000" lnSpcReduction="10000"/>
          </a:bodyPr>
          <a:lstStyle/>
          <a:p>
            <a:r>
              <a:rPr lang="en-US" sz="2000" dirty="0">
                <a:cs typeface="+mn-cs"/>
              </a:rPr>
              <a:t>Our Values</a:t>
            </a:r>
          </a:p>
          <a:p>
            <a:endParaRPr lang="en-US" sz="2000" dirty="0"/>
          </a:p>
          <a:p>
            <a:pPr algn="l"/>
            <a:r>
              <a:rPr lang="en-GB" sz="1050" b="1" i="0" dirty="0">
                <a:solidFill>
                  <a:srgbClr val="006747"/>
                </a:solidFill>
                <a:effectLst/>
                <a:latin typeface="Arial" panose="020B0604020202020204" pitchFamily="34" charset="0"/>
              </a:rPr>
              <a:t>Care</a:t>
            </a:r>
          </a:p>
          <a:p>
            <a:pPr algn="l"/>
            <a:r>
              <a:rPr lang="en-GB" sz="1050" b="0" i="0" dirty="0">
                <a:solidFill>
                  <a:srgbClr val="231F20"/>
                </a:solidFill>
                <a:effectLst/>
                <a:latin typeface="Arial" panose="020B0604020202020204" pitchFamily="34" charset="0"/>
              </a:rPr>
              <a:t>We value warmth, empathy and compassion in all our relationships</a:t>
            </a:r>
          </a:p>
          <a:p>
            <a:pPr algn="l"/>
            <a:endParaRPr lang="en-GB" sz="1050" b="0" i="0" dirty="0">
              <a:solidFill>
                <a:srgbClr val="231F20"/>
              </a:solidFill>
              <a:effectLst/>
              <a:latin typeface="Arial" panose="020B0604020202020204" pitchFamily="34" charset="0"/>
            </a:endParaRPr>
          </a:p>
          <a:p>
            <a:pPr algn="l"/>
            <a:r>
              <a:rPr lang="en-GB" sz="1050" b="1" i="0" dirty="0">
                <a:solidFill>
                  <a:srgbClr val="006747"/>
                </a:solidFill>
                <a:effectLst/>
                <a:latin typeface="Arial" panose="020B0604020202020204" pitchFamily="34" charset="0"/>
              </a:rPr>
              <a:t>Teamwork</a:t>
            </a:r>
          </a:p>
          <a:p>
            <a:pPr algn="l"/>
            <a:r>
              <a:rPr lang="en-GB" sz="1050" b="0" i="0" dirty="0">
                <a:solidFill>
                  <a:srgbClr val="231F20"/>
                </a:solidFill>
                <a:effectLst/>
                <a:latin typeface="Arial" panose="020B0604020202020204" pitchFamily="34" charset="0"/>
              </a:rPr>
              <a:t>Together as one, we work with pride and commitment to achieve our vision</a:t>
            </a:r>
          </a:p>
          <a:p>
            <a:pPr algn="l"/>
            <a:endParaRPr lang="en-GB" sz="1050" b="0" i="0" dirty="0">
              <a:solidFill>
                <a:srgbClr val="231F20"/>
              </a:solidFill>
              <a:effectLst/>
              <a:latin typeface="Arial" panose="020B0604020202020204" pitchFamily="34" charset="0"/>
            </a:endParaRPr>
          </a:p>
          <a:p>
            <a:pPr algn="l"/>
            <a:r>
              <a:rPr lang="en-GB" sz="1050" b="1" i="0" dirty="0">
                <a:solidFill>
                  <a:srgbClr val="006747"/>
                </a:solidFill>
                <a:effectLst/>
                <a:latin typeface="Arial" panose="020B0604020202020204" pitchFamily="34" charset="0"/>
              </a:rPr>
              <a:t>Quality</a:t>
            </a:r>
          </a:p>
          <a:p>
            <a:pPr algn="l"/>
            <a:r>
              <a:rPr lang="en-GB" sz="1050" b="0" i="0" dirty="0">
                <a:solidFill>
                  <a:srgbClr val="231F20"/>
                </a:solidFill>
                <a:effectLst/>
                <a:latin typeface="Arial" panose="020B0604020202020204" pitchFamily="34" charset="0"/>
              </a:rPr>
              <a:t>We strive to consistently achieve high standards through continuous improvement</a:t>
            </a:r>
          </a:p>
          <a:p>
            <a:pPr algn="l"/>
            <a:endParaRPr lang="en-GB" sz="1050" b="0" i="0" dirty="0">
              <a:solidFill>
                <a:srgbClr val="231F20"/>
              </a:solidFill>
              <a:effectLst/>
              <a:latin typeface="Arial" panose="020B0604020202020204" pitchFamily="34" charset="0"/>
            </a:endParaRPr>
          </a:p>
          <a:p>
            <a:pPr algn="l"/>
            <a:r>
              <a:rPr lang="en-GB" sz="1050" b="1" i="0" dirty="0">
                <a:solidFill>
                  <a:srgbClr val="006747"/>
                </a:solidFill>
                <a:effectLst/>
                <a:latin typeface="Arial" panose="020B0604020202020204" pitchFamily="34" charset="0"/>
              </a:rPr>
              <a:t>Respect</a:t>
            </a:r>
          </a:p>
          <a:p>
            <a:pPr algn="l"/>
            <a:r>
              <a:rPr lang="en-GB" sz="1050" b="0" i="0" dirty="0">
                <a:solidFill>
                  <a:srgbClr val="231F20"/>
                </a:solidFill>
                <a:effectLst/>
                <a:latin typeface="Arial" panose="020B0604020202020204" pitchFamily="34" charset="0"/>
              </a:rPr>
              <a:t>We value individuals, including our patients, our staff and our partners in every interaction</a:t>
            </a:r>
          </a:p>
          <a:p>
            <a:pPr algn="l"/>
            <a:endParaRPr lang="en-GB" sz="1050" b="0" i="0" dirty="0">
              <a:solidFill>
                <a:srgbClr val="231F20"/>
              </a:solidFill>
              <a:effectLst/>
              <a:latin typeface="Arial" panose="020B0604020202020204" pitchFamily="34" charset="0"/>
            </a:endParaRPr>
          </a:p>
          <a:p>
            <a:pPr algn="l"/>
            <a:r>
              <a:rPr lang="en-GB" sz="1050" b="1" i="0" dirty="0">
                <a:solidFill>
                  <a:srgbClr val="006747"/>
                </a:solidFill>
                <a:effectLst/>
                <a:latin typeface="Arial" panose="020B0604020202020204" pitchFamily="34" charset="0"/>
              </a:rPr>
              <a:t>Honesty</a:t>
            </a:r>
          </a:p>
          <a:p>
            <a:pPr algn="l"/>
            <a:r>
              <a:rPr lang="en-GB" sz="1050" b="0" i="0" dirty="0">
                <a:solidFill>
                  <a:srgbClr val="231F20"/>
                </a:solidFill>
                <a:effectLst/>
                <a:latin typeface="Arial" panose="020B0604020202020204" pitchFamily="34" charset="0"/>
              </a:rPr>
              <a:t>We value a culture that has trust, integrity and transparency at the centre of everything we do.</a:t>
            </a:r>
          </a:p>
          <a:p>
            <a:endParaRPr lang="en-US" sz="1200" b="0" dirty="0">
              <a:solidFill>
                <a:schemeClr val="tx1"/>
              </a:solidFill>
              <a:cs typeface="Arial" panose="020B0604020202020204" pitchFamily="34" charset="0"/>
            </a:endParaRPr>
          </a:p>
        </p:txBody>
      </p:sp>
      <p:sp>
        <p:nvSpPr>
          <p:cNvPr id="12" name="TextBox 11">
            <a:extLst>
              <a:ext uri="{FF2B5EF4-FFF2-40B4-BE49-F238E27FC236}">
                <a16:creationId xmlns:a16="http://schemas.microsoft.com/office/drawing/2014/main" id="{7A74469E-AD9B-4037-9D8B-1E76A79573E4}"/>
              </a:ext>
            </a:extLst>
          </p:cNvPr>
          <p:cNvSpPr txBox="1"/>
          <p:nvPr/>
        </p:nvSpPr>
        <p:spPr>
          <a:xfrm>
            <a:off x="286276" y="1148829"/>
            <a:ext cx="8184748" cy="1979003"/>
          </a:xfrm>
          <a:prstGeom prst="rect">
            <a:avLst/>
          </a:prstGeom>
          <a:noFill/>
        </p:spPr>
        <p:txBody>
          <a:bodyPr wrap="square" rtlCol="0">
            <a:spAutoFit/>
          </a:bodyPr>
          <a:lstStyle/>
          <a:p>
            <a:pPr>
              <a:spcBef>
                <a:spcPct val="20000"/>
              </a:spcBef>
            </a:pPr>
            <a:r>
              <a:rPr lang="en-US" sz="2000" b="1" dirty="0">
                <a:solidFill>
                  <a:srgbClr val="009D3D"/>
                </a:solidFill>
                <a:latin typeface="Roboto slab"/>
              </a:rPr>
              <a:t>Our Purpose</a:t>
            </a:r>
          </a:p>
          <a:p>
            <a:r>
              <a:rPr lang="en-GB" sz="1600" b="0" dirty="0">
                <a:solidFill>
                  <a:schemeClr val="tx1"/>
                </a:solidFill>
                <a:cs typeface="Arial" panose="020B0604020202020204" pitchFamily="34" charset="0"/>
              </a:rPr>
              <a:t>Providing urgent &amp; emergency healthcare for our communities</a:t>
            </a:r>
            <a:endParaRPr lang="en-GB" sz="1600" b="0" i="0" dirty="0">
              <a:solidFill>
                <a:schemeClr val="tx1"/>
              </a:solidFill>
              <a:effectLst/>
              <a:cs typeface="Arial" panose="020B0604020202020204" pitchFamily="34" charset="0"/>
            </a:endParaRPr>
          </a:p>
          <a:p>
            <a:pPr>
              <a:spcBef>
                <a:spcPct val="20000"/>
              </a:spcBef>
            </a:pPr>
            <a:endParaRPr lang="en-US" sz="1050" b="1" dirty="0">
              <a:solidFill>
                <a:srgbClr val="009D3D"/>
              </a:solidFill>
              <a:latin typeface="Roboto slab"/>
            </a:endParaRPr>
          </a:p>
          <a:p>
            <a:pPr>
              <a:spcBef>
                <a:spcPct val="20000"/>
              </a:spcBef>
            </a:pPr>
            <a:r>
              <a:rPr lang="en-US" sz="2000" b="1" dirty="0">
                <a:solidFill>
                  <a:srgbClr val="009D3D"/>
                </a:solidFill>
                <a:latin typeface="Roboto slab"/>
              </a:rPr>
              <a:t>Our Vision</a:t>
            </a:r>
          </a:p>
          <a:p>
            <a:r>
              <a:rPr lang="en-US" sz="1600" b="0" dirty="0">
                <a:solidFill>
                  <a:schemeClr val="tx1"/>
                </a:solidFill>
                <a:cs typeface="Arial" panose="020B0604020202020204" pitchFamily="34" charset="0"/>
              </a:rPr>
              <a:t>Outstanding care, exceptional people, every hour of every day</a:t>
            </a:r>
          </a:p>
          <a:p>
            <a:r>
              <a:rPr lang="en-US" sz="1600" b="0" dirty="0">
                <a:solidFill>
                  <a:schemeClr val="tx1"/>
                </a:solidFill>
                <a:cs typeface="Arial" panose="020B0604020202020204" pitchFamily="34" charset="0"/>
              </a:rPr>
              <a:t> </a:t>
            </a:r>
            <a:r>
              <a:rPr lang="en-GB" sz="1600" b="0" i="0" dirty="0">
                <a:solidFill>
                  <a:schemeClr val="tx1"/>
                </a:solidFill>
                <a:effectLst/>
                <a:cs typeface="Arial" panose="020B0604020202020204" pitchFamily="34" charset="0"/>
              </a:rPr>
              <a:t>#WeAreEEAST</a:t>
            </a:r>
          </a:p>
          <a:p>
            <a:endParaRPr lang="en-GB" dirty="0"/>
          </a:p>
        </p:txBody>
      </p:sp>
    </p:spTree>
    <p:extLst>
      <p:ext uri="{BB962C8B-B14F-4D97-AF65-F5344CB8AC3E}">
        <p14:creationId xmlns:p14="http://schemas.microsoft.com/office/powerpoint/2010/main" val="27236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0DB0-E2B2-4D58-BD16-B582B02B9D4D}"/>
              </a:ext>
            </a:extLst>
          </p:cNvPr>
          <p:cNvSpPr>
            <a:spLocks noGrp="1"/>
          </p:cNvSpPr>
          <p:nvPr>
            <p:ph type="title"/>
          </p:nvPr>
        </p:nvSpPr>
        <p:spPr>
          <a:xfrm>
            <a:off x="286276" y="348271"/>
            <a:ext cx="8140661" cy="796819"/>
          </a:xfrm>
        </p:spPr>
        <p:txBody>
          <a:bodyPr anchor="ctr">
            <a:normAutofit/>
          </a:bodyPr>
          <a:lstStyle/>
          <a:p>
            <a:r>
              <a:rPr lang="en-GB" dirty="0"/>
              <a:t>Our Challenges</a:t>
            </a:r>
          </a:p>
        </p:txBody>
      </p:sp>
      <p:graphicFrame>
        <p:nvGraphicFramePr>
          <p:cNvPr id="3" name="Diagram 2">
            <a:extLst>
              <a:ext uri="{FF2B5EF4-FFF2-40B4-BE49-F238E27FC236}">
                <a16:creationId xmlns:a16="http://schemas.microsoft.com/office/drawing/2014/main" id="{1EC88920-E1FF-4879-9B09-3086F5135048}"/>
              </a:ext>
            </a:extLst>
          </p:cNvPr>
          <p:cNvGraphicFramePr/>
          <p:nvPr>
            <p:extLst>
              <p:ext uri="{D42A27DB-BD31-4B8C-83A1-F6EECF244321}">
                <p14:modId xmlns:p14="http://schemas.microsoft.com/office/powerpoint/2010/main" val="1425090588"/>
              </p:ext>
            </p:extLst>
          </p:nvPr>
        </p:nvGraphicFramePr>
        <p:xfrm>
          <a:off x="286276" y="1432774"/>
          <a:ext cx="3868629" cy="4011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D06B7495-83CA-42D2-8D87-DC35EA8CCB6C}"/>
              </a:ext>
            </a:extLst>
          </p:cNvPr>
          <p:cNvGraphicFramePr/>
          <p:nvPr>
            <p:extLst>
              <p:ext uri="{D42A27DB-BD31-4B8C-83A1-F6EECF244321}">
                <p14:modId xmlns:p14="http://schemas.microsoft.com/office/powerpoint/2010/main" val="3314351722"/>
              </p:ext>
            </p:extLst>
          </p:nvPr>
        </p:nvGraphicFramePr>
        <p:xfrm>
          <a:off x="4471659" y="785004"/>
          <a:ext cx="3774902" cy="52870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6891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7.jpeg">
            <a:extLst>
              <a:ext uri="{FF2B5EF4-FFF2-40B4-BE49-F238E27FC236}">
                <a16:creationId xmlns:a16="http://schemas.microsoft.com/office/drawing/2014/main" id="{6E1F9315-9085-45B4-B534-FE62F7B076FE}"/>
              </a:ext>
            </a:extLst>
          </p:cNvPr>
          <p:cNvPicPr>
            <a:picLocks noGrp="1" noChangeAspect="1"/>
          </p:cNvPicPr>
          <p:nvPr>
            <p:ph idx="1"/>
          </p:nvPr>
        </p:nvPicPr>
        <p:blipFill>
          <a:blip r:embed="rId2" cstate="print"/>
          <a:stretch>
            <a:fillRect/>
          </a:stretch>
        </p:blipFill>
        <p:spPr>
          <a:xfrm>
            <a:off x="562708" y="934109"/>
            <a:ext cx="7076049" cy="4777373"/>
          </a:xfrm>
          <a:prstGeom prst="rect">
            <a:avLst/>
          </a:prstGeom>
          <a:noFill/>
        </p:spPr>
      </p:pic>
      <p:sp>
        <p:nvSpPr>
          <p:cNvPr id="3" name="Title 1">
            <a:extLst>
              <a:ext uri="{FF2B5EF4-FFF2-40B4-BE49-F238E27FC236}">
                <a16:creationId xmlns:a16="http://schemas.microsoft.com/office/drawing/2014/main" id="{591ADB47-6F13-48DF-935A-DB0F61F78743}"/>
              </a:ext>
            </a:extLst>
          </p:cNvPr>
          <p:cNvSpPr>
            <a:spLocks noGrp="1"/>
          </p:cNvSpPr>
          <p:nvPr>
            <p:ph type="title"/>
          </p:nvPr>
        </p:nvSpPr>
        <p:spPr>
          <a:xfrm>
            <a:off x="286276" y="346727"/>
            <a:ext cx="7219993" cy="444844"/>
          </a:xfrm>
        </p:spPr>
        <p:txBody>
          <a:bodyPr anchor="ctr">
            <a:normAutofit fontScale="90000"/>
          </a:bodyPr>
          <a:lstStyle/>
          <a:p>
            <a:r>
              <a:rPr lang="en-GB" sz="3200" dirty="0"/>
              <a:t>NHS People Plan, Promise &amp; Vision</a:t>
            </a:r>
          </a:p>
        </p:txBody>
      </p:sp>
    </p:spTree>
    <p:extLst>
      <p:ext uri="{BB962C8B-B14F-4D97-AF65-F5344CB8AC3E}">
        <p14:creationId xmlns:p14="http://schemas.microsoft.com/office/powerpoint/2010/main" val="394270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0DB0-E2B2-4D58-BD16-B582B02B9D4D}"/>
              </a:ext>
            </a:extLst>
          </p:cNvPr>
          <p:cNvSpPr>
            <a:spLocks noGrp="1"/>
          </p:cNvSpPr>
          <p:nvPr>
            <p:ph type="title"/>
          </p:nvPr>
        </p:nvSpPr>
        <p:spPr>
          <a:xfrm>
            <a:off x="609639" y="94042"/>
            <a:ext cx="8140661" cy="796819"/>
          </a:xfrm>
        </p:spPr>
        <p:txBody>
          <a:bodyPr anchor="ctr">
            <a:normAutofit/>
          </a:bodyPr>
          <a:lstStyle/>
          <a:p>
            <a:r>
              <a:rPr lang="en-GB" dirty="0"/>
              <a:t>Our Ambition</a:t>
            </a:r>
          </a:p>
        </p:txBody>
      </p:sp>
      <p:graphicFrame>
        <p:nvGraphicFramePr>
          <p:cNvPr id="6" name="Diagram 5">
            <a:extLst>
              <a:ext uri="{FF2B5EF4-FFF2-40B4-BE49-F238E27FC236}">
                <a16:creationId xmlns:a16="http://schemas.microsoft.com/office/drawing/2014/main" id="{77767A7E-EB4C-486D-B51A-622DC6D1B1D2}"/>
              </a:ext>
            </a:extLst>
          </p:cNvPr>
          <p:cNvGraphicFramePr/>
          <p:nvPr/>
        </p:nvGraphicFramePr>
        <p:xfrm>
          <a:off x="528810" y="1401111"/>
          <a:ext cx="7898127" cy="4465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9">
            <a:extLst>
              <a:ext uri="{FF2B5EF4-FFF2-40B4-BE49-F238E27FC236}">
                <a16:creationId xmlns:a16="http://schemas.microsoft.com/office/drawing/2014/main" id="{E14823A4-9395-4BC6-B4C1-688931B9A681}"/>
              </a:ext>
            </a:extLst>
          </p:cNvPr>
          <p:cNvGraphicFramePr>
            <a:graphicFrameLocks noGrp="1"/>
          </p:cNvGraphicFramePr>
          <p:nvPr>
            <p:extLst>
              <p:ext uri="{D42A27DB-BD31-4B8C-83A1-F6EECF244321}">
                <p14:modId xmlns:p14="http://schemas.microsoft.com/office/powerpoint/2010/main" val="1117502525"/>
              </p:ext>
            </p:extLst>
          </p:nvPr>
        </p:nvGraphicFramePr>
        <p:xfrm>
          <a:off x="631533" y="1040117"/>
          <a:ext cx="7692680" cy="4846320"/>
        </p:xfrm>
        <a:graphic>
          <a:graphicData uri="http://schemas.openxmlformats.org/drawingml/2006/table">
            <a:tbl>
              <a:tblPr firstRow="1" bandRow="1">
                <a:tableStyleId>{2D5ABB26-0587-4C30-8999-92F81FD0307C}</a:tableStyleId>
              </a:tblPr>
              <a:tblGrid>
                <a:gridCol w="1697033">
                  <a:extLst>
                    <a:ext uri="{9D8B030D-6E8A-4147-A177-3AD203B41FA5}">
                      <a16:colId xmlns:a16="http://schemas.microsoft.com/office/drawing/2014/main" val="551313082"/>
                    </a:ext>
                  </a:extLst>
                </a:gridCol>
                <a:gridCol w="1665464">
                  <a:extLst>
                    <a:ext uri="{9D8B030D-6E8A-4147-A177-3AD203B41FA5}">
                      <a16:colId xmlns:a16="http://schemas.microsoft.com/office/drawing/2014/main" val="1664128119"/>
                    </a:ext>
                  </a:extLst>
                </a:gridCol>
                <a:gridCol w="2018581">
                  <a:extLst>
                    <a:ext uri="{9D8B030D-6E8A-4147-A177-3AD203B41FA5}">
                      <a16:colId xmlns:a16="http://schemas.microsoft.com/office/drawing/2014/main" val="247515012"/>
                    </a:ext>
                  </a:extLst>
                </a:gridCol>
                <a:gridCol w="2311602">
                  <a:extLst>
                    <a:ext uri="{9D8B030D-6E8A-4147-A177-3AD203B41FA5}">
                      <a16:colId xmlns:a16="http://schemas.microsoft.com/office/drawing/2014/main" val="4247816005"/>
                    </a:ext>
                  </a:extLst>
                </a:gridCol>
              </a:tblGrid>
              <a:tr h="643114">
                <a:tc>
                  <a:txBody>
                    <a:bodyPr/>
                    <a:lstStyle/>
                    <a:p>
                      <a:r>
                        <a:rPr lang="en-GB" sz="1200" dirty="0"/>
                        <a:t>Alignment to ‘NHS People Promise &amp; The future of NHS 2030 vision</a:t>
                      </a:r>
                      <a:endParaRPr lang="en-GB" sz="12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Themes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kern="1200" dirty="0">
                          <a:solidFill>
                            <a:schemeClr val="tx1"/>
                          </a:solidFill>
                        </a:rPr>
                        <a:t>Intent</a:t>
                      </a:r>
                      <a:endParaRPr lang="en-GB" sz="12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9125582"/>
                  </a:ext>
                </a:extLst>
              </a:tr>
              <a:tr h="648067">
                <a:tc>
                  <a:txBody>
                    <a:bodyPr/>
                    <a:lstStyle/>
                    <a:p>
                      <a:r>
                        <a:rPr lang="en-GB" sz="1200" dirty="0">
                          <a:solidFill>
                            <a:srgbClr val="DA291C"/>
                          </a:solidFill>
                        </a:rPr>
                        <a:t>Prioritising the health &amp; wellbeing of all our People. We are safe &amp; healthy.</a:t>
                      </a:r>
                    </a:p>
                    <a:p>
                      <a:r>
                        <a:rPr lang="en-GB" sz="1200" dirty="0">
                          <a:solidFill>
                            <a:srgbClr val="DA291C"/>
                          </a:solidFill>
                        </a:rPr>
                        <a:t>We work flexibly.</a:t>
                      </a:r>
                    </a:p>
                    <a:p>
                      <a:endParaRPr lang="en-GB" sz="1200" dirty="0">
                        <a:solidFill>
                          <a:schemeClr val="accent6">
                            <a:lumMod val="75000"/>
                          </a:schemeClr>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rgbClr val="DA291C"/>
                          </a:solidFill>
                        </a:rPr>
                        <a:t>Looking After Our People; Health &amp; Wellbeing</a:t>
                      </a:r>
                      <a:endParaRPr lang="en-GB" sz="1200" kern="1200" dirty="0">
                        <a:solidFill>
                          <a:srgbClr val="DA291C"/>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kern="1200" dirty="0">
                          <a:solidFill>
                            <a:schemeClr val="bg1"/>
                          </a:solidFill>
                        </a:rPr>
                        <a:t>We take a positive and proactive approach in supporting the health, safety &amp; wellbeing of our NHS people, ensuring that work has a positive impact.  We address health inequalities at work and in our communities.</a:t>
                      </a:r>
                      <a:endParaRPr lang="en-GB" sz="1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291C"/>
                    </a:solidFill>
                  </a:tcPr>
                </a:tc>
                <a:tc>
                  <a:txBody>
                    <a:bodyPr/>
                    <a:lstStyle/>
                    <a:p>
                      <a:pPr marL="171450" lvl="0" indent="-171450">
                        <a:buFont typeface="Wingdings" panose="05000000000000000000" pitchFamily="2" charset="2"/>
                        <a:buChar char="ü"/>
                      </a:pPr>
                      <a:r>
                        <a:rPr lang="en-GB" sz="1200" dirty="0"/>
                        <a:t>Work / Life Balance</a:t>
                      </a:r>
                    </a:p>
                    <a:p>
                      <a:pPr marL="171450" lvl="0" indent="-171450">
                        <a:buFont typeface="Wingdings" panose="05000000000000000000" pitchFamily="2" charset="2"/>
                        <a:buChar char="ü"/>
                      </a:pPr>
                      <a:r>
                        <a:rPr lang="en-GB" sz="1200" dirty="0"/>
                        <a:t>Realistic Time Pressures</a:t>
                      </a:r>
                    </a:p>
                    <a:p>
                      <a:pPr marL="171450" lvl="0" indent="-171450">
                        <a:buFont typeface="Wingdings" panose="05000000000000000000" pitchFamily="2" charset="2"/>
                        <a:buChar char="ü"/>
                      </a:pPr>
                      <a:r>
                        <a:rPr lang="en-GB" sz="1200" dirty="0"/>
                        <a:t>Meal breaks &amp; reliable shift patterns are adhered to – finish shift at home station as rota’d.</a:t>
                      </a:r>
                    </a:p>
                    <a:p>
                      <a:pPr marL="171450" lvl="0" indent="-171450">
                        <a:buFont typeface="Wingdings" panose="05000000000000000000" pitchFamily="2" charset="2"/>
                        <a:buChar char="ü"/>
                      </a:pPr>
                      <a:r>
                        <a:rPr lang="en-GB" sz="1200" dirty="0"/>
                        <a:t>Access to mental</a:t>
                      </a:r>
                      <a:br>
                        <a:rPr lang="en-GB" sz="1200" dirty="0"/>
                      </a:br>
                      <a:r>
                        <a:rPr lang="en-GB" sz="1200" dirty="0"/>
                        <a:t>&amp; physical health restoration</a:t>
                      </a:r>
                    </a:p>
                    <a:p>
                      <a:pPr marL="171450" lvl="0" indent="-171450">
                        <a:buFont typeface="Wingdings" panose="05000000000000000000" pitchFamily="2" charset="2"/>
                        <a:buChar char="ü"/>
                      </a:pPr>
                      <a:r>
                        <a:rPr lang="en-GB" sz="1200" dirty="0"/>
                        <a:t>Safe sharing environment</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dirty="0"/>
                        <a:t>Flexible Working opportunities</a:t>
                      </a:r>
                    </a:p>
                    <a:p>
                      <a:endParaRPr lang="en-GB"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extLst>
                  <a:ext uri="{0D108BD9-81ED-4DB2-BD59-A6C34878D82A}">
                    <a16:rowId xmlns:a16="http://schemas.microsoft.com/office/drawing/2014/main" val="515698744"/>
                  </a:ext>
                </a:extLst>
              </a:tr>
              <a:tr h="643114">
                <a:tc>
                  <a:txBody>
                    <a:bodyPr/>
                    <a:lstStyle/>
                    <a:p>
                      <a:r>
                        <a:rPr lang="en-GB" sz="1200" dirty="0">
                          <a:solidFill>
                            <a:srgbClr val="003087"/>
                          </a:solidFill>
                        </a:rPr>
                        <a:t>Creating a great employee experience. </a:t>
                      </a:r>
                    </a:p>
                    <a:p>
                      <a:r>
                        <a:rPr lang="en-GB" sz="1200" dirty="0">
                          <a:solidFill>
                            <a:srgbClr val="003087"/>
                          </a:solidFill>
                          <a:latin typeface="+mn-lt"/>
                        </a:rPr>
                        <a:t>We are recognised &amp; rewarded.</a:t>
                      </a:r>
                    </a:p>
                    <a:p>
                      <a:r>
                        <a:rPr lang="en-GB" sz="1200" dirty="0">
                          <a:solidFill>
                            <a:srgbClr val="003087"/>
                          </a:solidFill>
                          <a:latin typeface="+mn-lt"/>
                        </a:rPr>
                        <a:t>We are a Team.</a:t>
                      </a:r>
                    </a:p>
                    <a:p>
                      <a:endParaRPr lang="en-GB" sz="1200" dirty="0">
                        <a:solidFill>
                          <a:srgbClr val="13ACF9"/>
                        </a:solidFill>
                        <a:latin typeface="+mn-lt"/>
                      </a:endParaRPr>
                    </a:p>
                    <a:p>
                      <a:endParaRPr lang="en-GB" sz="1200" dirty="0">
                        <a:solidFill>
                          <a:srgbClr val="13ACF9"/>
                        </a:solidFill>
                        <a:latin typeface="+mn-lt"/>
                      </a:endParaRPr>
                    </a:p>
                    <a:p>
                      <a:endParaRPr lang="en-GB" sz="1200" dirty="0">
                        <a:solidFill>
                          <a:srgbClr val="13ACF9"/>
                        </a:solidFill>
                        <a:latin typeface="+mn-lt"/>
                      </a:endParaRPr>
                    </a:p>
                    <a:p>
                      <a:endParaRPr lang="en-GB" sz="1200" dirty="0">
                        <a:solidFill>
                          <a:srgbClr val="13ACF9"/>
                        </a:solidFill>
                        <a:latin typeface="+mn-lt"/>
                      </a:endParaRPr>
                    </a:p>
                    <a:p>
                      <a:endParaRPr lang="en-GB" sz="1200" dirty="0">
                        <a:solidFill>
                          <a:srgbClr val="13ACF9"/>
                        </a:solidFill>
                        <a:latin typeface="+mn-lt"/>
                      </a:endParaRPr>
                    </a:p>
                    <a:p>
                      <a:endParaRPr lang="en-GB" sz="1200" dirty="0">
                        <a:solidFill>
                          <a:srgbClr val="13ACF9"/>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rgbClr val="003087"/>
                          </a:solidFill>
                        </a:rPr>
                        <a:t>Looking After our People:</a:t>
                      </a:r>
                    </a:p>
                    <a:p>
                      <a:r>
                        <a:rPr lang="en-GB" sz="1200" kern="1200" dirty="0">
                          <a:solidFill>
                            <a:srgbClr val="003087"/>
                          </a:solidFill>
                          <a:latin typeface="+mn-lt"/>
                          <a:ea typeface="+mn-ea"/>
                          <a:cs typeface="+mn-cs"/>
                        </a:rPr>
                        <a:t>Employee Experience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chemeClr val="bg1"/>
                          </a:solidFill>
                        </a:rPr>
                        <a:t>We understand the diverse needs, expectations &amp; experience of our NHS people &amp; use that insight to tailor our people services. We attract &amp; retain people in EEAST, creating a positive impact on our communities.</a:t>
                      </a:r>
                      <a:endParaRPr lang="en-GB" sz="1200" kern="1200" dirty="0">
                        <a:solidFill>
                          <a:schemeClr val="bg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87"/>
                    </a:solidFill>
                  </a:tcPr>
                </a:tc>
                <a:tc>
                  <a:txBody>
                    <a:bodyPr/>
                    <a:lstStyle/>
                    <a:p>
                      <a:pPr marL="171450" lvl="0" indent="-171450" algn="l" defTabSz="457200" rtl="0" eaLnBrk="1" latinLnBrk="0" hangingPunct="1">
                        <a:buFont typeface="Wingdings" panose="05000000000000000000" pitchFamily="2" charset="2"/>
                        <a:buChar char="ü"/>
                      </a:pPr>
                      <a:r>
                        <a:rPr lang="en-GB" sz="1200" kern="1200" dirty="0">
                          <a:solidFill>
                            <a:schemeClr val="tx1"/>
                          </a:solidFill>
                          <a:latin typeface="+mn-lt"/>
                          <a:ea typeface="+mn-ea"/>
                          <a:cs typeface="+mn-cs"/>
                        </a:rPr>
                        <a:t>Enough qualified staff in the right place at the right time</a:t>
                      </a:r>
                    </a:p>
                    <a:p>
                      <a:pPr marL="171450" lvl="0" indent="-171450" algn="l" defTabSz="457200" rtl="0" eaLnBrk="1" latinLnBrk="0" hangingPunct="1">
                        <a:buFont typeface="Wingdings" panose="05000000000000000000" pitchFamily="2" charset="2"/>
                        <a:buChar char="ü"/>
                      </a:pPr>
                      <a:r>
                        <a:rPr lang="en-GB" sz="1200" kern="1200" dirty="0">
                          <a:solidFill>
                            <a:schemeClr val="tx1"/>
                          </a:solidFill>
                          <a:latin typeface="+mn-lt"/>
                          <a:ea typeface="+mn-ea"/>
                          <a:cs typeface="+mn-cs"/>
                        </a:rPr>
                        <a:t>Retain valued staff</a:t>
                      </a:r>
                    </a:p>
                    <a:p>
                      <a:pPr marL="171450" lvl="0" indent="-171450" algn="l" defTabSz="457200" rtl="0" eaLnBrk="1" latinLnBrk="0" hangingPunct="1">
                        <a:buFont typeface="Wingdings" panose="05000000000000000000" pitchFamily="2" charset="2"/>
                        <a:buChar char="ü"/>
                      </a:pPr>
                      <a:r>
                        <a:rPr lang="en-GB" sz="1200" kern="1200" dirty="0">
                          <a:solidFill>
                            <a:schemeClr val="tx1"/>
                          </a:solidFill>
                          <a:latin typeface="+mn-lt"/>
                          <a:ea typeface="+mn-ea"/>
                          <a:cs typeface="+mn-cs"/>
                        </a:rPr>
                        <a:t>Overtime is an exception &amp; not built into the shift pattern</a:t>
                      </a:r>
                    </a:p>
                    <a:p>
                      <a:pPr marL="171450" lvl="0" indent="-171450" algn="l" defTabSz="457200" rtl="0" eaLnBrk="1" latinLnBrk="0" hangingPunct="1">
                        <a:buFont typeface="Wingdings" panose="05000000000000000000" pitchFamily="2" charset="2"/>
                        <a:buChar char="ü"/>
                      </a:pPr>
                      <a:r>
                        <a:rPr lang="en-GB" sz="1200" kern="1200" dirty="0">
                          <a:solidFill>
                            <a:schemeClr val="tx1"/>
                          </a:solidFill>
                          <a:latin typeface="+mn-lt"/>
                          <a:ea typeface="+mn-ea"/>
                          <a:cs typeface="+mn-cs"/>
                        </a:rPr>
                        <a:t>Contingent staff available as required</a:t>
                      </a:r>
                    </a:p>
                    <a:p>
                      <a:pPr marL="171450" lvl="0" indent="-171450" algn="l" defTabSz="457200" rtl="0" eaLnBrk="1" latinLnBrk="0" hangingPunct="1">
                        <a:buFont typeface="Wingdings" panose="05000000000000000000" pitchFamily="2" charset="2"/>
                        <a:buChar char="ü"/>
                      </a:pPr>
                      <a:r>
                        <a:rPr lang="en-GB" sz="1200" kern="1200" dirty="0">
                          <a:solidFill>
                            <a:schemeClr val="tx1"/>
                          </a:solidFill>
                          <a:latin typeface="+mn-lt"/>
                          <a:ea typeface="+mn-ea"/>
                          <a:cs typeface="+mn-cs"/>
                        </a:rPr>
                        <a:t>Respectful to self &amp; others</a:t>
                      </a:r>
                    </a:p>
                    <a:p>
                      <a:pPr marL="171450" lvl="0" indent="-171450" algn="l" defTabSz="457200" rtl="0" eaLnBrk="1" latinLnBrk="0" hangingPunct="1">
                        <a:buFont typeface="Wingdings" panose="05000000000000000000" pitchFamily="2" charset="2"/>
                        <a:buChar char="ü"/>
                      </a:pPr>
                      <a:r>
                        <a:rPr lang="en-GB" sz="1200" kern="1200" dirty="0">
                          <a:solidFill>
                            <a:schemeClr val="tx1"/>
                          </a:solidFill>
                          <a:latin typeface="+mn-lt"/>
                          <a:ea typeface="+mn-ea"/>
                          <a:cs typeface="+mn-cs"/>
                        </a:rPr>
                        <a:t>Work as one Team</a:t>
                      </a:r>
                    </a:p>
                    <a:p>
                      <a:pPr marL="0" lvl="0" indent="0" algn="l" defTabSz="457200" rtl="0" eaLnBrk="1" latinLnBrk="0" hangingPunct="1">
                        <a:buFont typeface="Wingdings" panose="05000000000000000000" pitchFamily="2" charset="2"/>
                        <a:buNone/>
                      </a:pPr>
                      <a:endParaRPr lang="en-GB" sz="120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F2FE"/>
                    </a:solidFill>
                  </a:tcPr>
                </a:tc>
                <a:extLst>
                  <a:ext uri="{0D108BD9-81ED-4DB2-BD59-A6C34878D82A}">
                    <a16:rowId xmlns:a16="http://schemas.microsoft.com/office/drawing/2014/main" val="2382922284"/>
                  </a:ext>
                </a:extLst>
              </a:tr>
            </a:tbl>
          </a:graphicData>
        </a:graphic>
      </p:graphicFrame>
      <p:pic>
        <p:nvPicPr>
          <p:cNvPr id="4" name="Picture 3" descr="A picture containing diagram&#10;&#10;Description automatically generated">
            <a:extLst>
              <a:ext uri="{FF2B5EF4-FFF2-40B4-BE49-F238E27FC236}">
                <a16:creationId xmlns:a16="http://schemas.microsoft.com/office/drawing/2014/main" id="{00EB32C5-3BBC-42D6-AC46-6567C0516934}"/>
              </a:ext>
            </a:extLst>
          </p:cNvPr>
          <p:cNvPicPr>
            <a:picLocks noChangeAspect="1"/>
          </p:cNvPicPr>
          <p:nvPr/>
        </p:nvPicPr>
        <p:blipFill>
          <a:blip r:embed="rId8"/>
          <a:stretch>
            <a:fillRect/>
          </a:stretch>
        </p:blipFill>
        <p:spPr>
          <a:xfrm>
            <a:off x="813050" y="4873605"/>
            <a:ext cx="771525" cy="733425"/>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6A0D401-BB8C-4B7C-953A-92A2E52BF076}"/>
              </a:ext>
            </a:extLst>
          </p:cNvPr>
          <p:cNvPicPr>
            <a:picLocks noChangeAspect="1"/>
          </p:cNvPicPr>
          <p:nvPr/>
        </p:nvPicPr>
        <p:blipFill>
          <a:blip r:embed="rId9"/>
          <a:stretch>
            <a:fillRect/>
          </a:stretch>
        </p:blipFill>
        <p:spPr>
          <a:xfrm>
            <a:off x="723816" y="2847798"/>
            <a:ext cx="733425" cy="762000"/>
          </a:xfrm>
          <a:prstGeom prst="rect">
            <a:avLst/>
          </a:prstGeom>
        </p:spPr>
      </p:pic>
      <p:pic>
        <p:nvPicPr>
          <p:cNvPr id="10" name="Picture 9" descr="Logo, company name&#10;&#10;Description automatically generated">
            <a:extLst>
              <a:ext uri="{FF2B5EF4-FFF2-40B4-BE49-F238E27FC236}">
                <a16:creationId xmlns:a16="http://schemas.microsoft.com/office/drawing/2014/main" id="{82692F83-15BB-44A0-BFF3-6AE7462198C1}"/>
              </a:ext>
            </a:extLst>
          </p:cNvPr>
          <p:cNvPicPr>
            <a:picLocks noChangeAspect="1"/>
          </p:cNvPicPr>
          <p:nvPr/>
        </p:nvPicPr>
        <p:blipFill>
          <a:blip r:embed="rId10"/>
          <a:stretch>
            <a:fillRect/>
          </a:stretch>
        </p:blipFill>
        <p:spPr>
          <a:xfrm>
            <a:off x="1457241" y="2847798"/>
            <a:ext cx="847725" cy="838200"/>
          </a:xfrm>
          <a:prstGeom prst="rect">
            <a:avLst/>
          </a:prstGeom>
        </p:spPr>
      </p:pic>
    </p:spTree>
    <p:extLst>
      <p:ext uri="{BB962C8B-B14F-4D97-AF65-F5344CB8AC3E}">
        <p14:creationId xmlns:p14="http://schemas.microsoft.com/office/powerpoint/2010/main" val="331050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0DB0-E2B2-4D58-BD16-B582B02B9D4D}"/>
              </a:ext>
            </a:extLst>
          </p:cNvPr>
          <p:cNvSpPr>
            <a:spLocks noGrp="1"/>
          </p:cNvSpPr>
          <p:nvPr>
            <p:ph type="title"/>
          </p:nvPr>
        </p:nvSpPr>
        <p:spPr>
          <a:xfrm>
            <a:off x="609639" y="94042"/>
            <a:ext cx="8140661" cy="796819"/>
          </a:xfrm>
        </p:spPr>
        <p:txBody>
          <a:bodyPr anchor="ctr">
            <a:normAutofit/>
          </a:bodyPr>
          <a:lstStyle/>
          <a:p>
            <a:r>
              <a:rPr lang="en-GB" dirty="0"/>
              <a:t>Our Ambition</a:t>
            </a:r>
          </a:p>
        </p:txBody>
      </p:sp>
      <p:graphicFrame>
        <p:nvGraphicFramePr>
          <p:cNvPr id="6" name="Diagram 5">
            <a:extLst>
              <a:ext uri="{FF2B5EF4-FFF2-40B4-BE49-F238E27FC236}">
                <a16:creationId xmlns:a16="http://schemas.microsoft.com/office/drawing/2014/main" id="{77767A7E-EB4C-486D-B51A-622DC6D1B1D2}"/>
              </a:ext>
            </a:extLst>
          </p:cNvPr>
          <p:cNvGraphicFramePr/>
          <p:nvPr/>
        </p:nvGraphicFramePr>
        <p:xfrm>
          <a:off x="528810" y="1401111"/>
          <a:ext cx="7898127" cy="4465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9">
            <a:extLst>
              <a:ext uri="{FF2B5EF4-FFF2-40B4-BE49-F238E27FC236}">
                <a16:creationId xmlns:a16="http://schemas.microsoft.com/office/drawing/2014/main" id="{E14823A4-9395-4BC6-B4C1-688931B9A681}"/>
              </a:ext>
            </a:extLst>
          </p:cNvPr>
          <p:cNvGraphicFramePr>
            <a:graphicFrameLocks noGrp="1"/>
          </p:cNvGraphicFramePr>
          <p:nvPr>
            <p:extLst>
              <p:ext uri="{D42A27DB-BD31-4B8C-83A1-F6EECF244321}">
                <p14:modId xmlns:p14="http://schemas.microsoft.com/office/powerpoint/2010/main" val="3650368767"/>
              </p:ext>
            </p:extLst>
          </p:nvPr>
        </p:nvGraphicFramePr>
        <p:xfrm>
          <a:off x="712465" y="895808"/>
          <a:ext cx="7692680" cy="4846320"/>
        </p:xfrm>
        <a:graphic>
          <a:graphicData uri="http://schemas.openxmlformats.org/drawingml/2006/table">
            <a:tbl>
              <a:tblPr firstRow="1" bandRow="1">
                <a:tableStyleId>{2D5ABB26-0587-4C30-8999-92F81FD0307C}</a:tableStyleId>
              </a:tblPr>
              <a:tblGrid>
                <a:gridCol w="1487271">
                  <a:extLst>
                    <a:ext uri="{9D8B030D-6E8A-4147-A177-3AD203B41FA5}">
                      <a16:colId xmlns:a16="http://schemas.microsoft.com/office/drawing/2014/main" val="551313082"/>
                    </a:ext>
                  </a:extLst>
                </a:gridCol>
                <a:gridCol w="1328468">
                  <a:extLst>
                    <a:ext uri="{9D8B030D-6E8A-4147-A177-3AD203B41FA5}">
                      <a16:colId xmlns:a16="http://schemas.microsoft.com/office/drawing/2014/main" val="1664128119"/>
                    </a:ext>
                  </a:extLst>
                </a:gridCol>
                <a:gridCol w="1811547">
                  <a:extLst>
                    <a:ext uri="{9D8B030D-6E8A-4147-A177-3AD203B41FA5}">
                      <a16:colId xmlns:a16="http://schemas.microsoft.com/office/drawing/2014/main" val="247515012"/>
                    </a:ext>
                  </a:extLst>
                </a:gridCol>
                <a:gridCol w="3065394">
                  <a:extLst>
                    <a:ext uri="{9D8B030D-6E8A-4147-A177-3AD203B41FA5}">
                      <a16:colId xmlns:a16="http://schemas.microsoft.com/office/drawing/2014/main" val="4247816005"/>
                    </a:ext>
                  </a:extLst>
                </a:gridCol>
              </a:tblGrid>
              <a:tr h="643114">
                <a:tc>
                  <a:txBody>
                    <a:bodyPr/>
                    <a:lstStyle/>
                    <a:p>
                      <a:r>
                        <a:rPr lang="en-GB" sz="1200" dirty="0">
                          <a:latin typeface="Frutiger" panose="020B0602020204020204" pitchFamily="34" charset="0"/>
                        </a:rPr>
                        <a:t>Alignment to ‘NHS People Promise &amp; The future of NHS 2030 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latin typeface="Frutiger" panose="020B0602020204020204" pitchFamily="34" charset="0"/>
                        </a:rPr>
                        <a:t>Themes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kern="1200" dirty="0">
                          <a:solidFill>
                            <a:schemeClr val="tx1"/>
                          </a:solidFill>
                          <a:latin typeface="Frutiger" panose="020B0602020204020204" pitchFamily="34" charset="0"/>
                        </a:rPr>
                        <a:t>Intent</a:t>
                      </a:r>
                      <a:endParaRPr lang="en-GB" sz="1200" b="1" kern="1200" dirty="0">
                        <a:solidFill>
                          <a:schemeClr val="tx1"/>
                        </a:solidFill>
                        <a:latin typeface="Frutiger" panose="020B0602020204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latin typeface="Frutiger" panose="020B0602020204020204" pitchFamily="34" charset="0"/>
                        </a:rPr>
                        <a:t>Outcomes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9125582"/>
                  </a:ext>
                </a:extLst>
              </a:tr>
              <a:tr h="643114">
                <a:tc>
                  <a:txBody>
                    <a:bodyPr/>
                    <a:lstStyle/>
                    <a:p>
                      <a:r>
                        <a:rPr lang="en-GB" sz="1200" b="0" dirty="0">
                          <a:solidFill>
                            <a:srgbClr val="006747"/>
                          </a:solidFill>
                          <a:latin typeface="Frutiger" panose="020B0602020204020204" pitchFamily="34" charset="0"/>
                        </a:rPr>
                        <a:t>Ensuring inclusion &amp; belonging for all.</a:t>
                      </a:r>
                    </a:p>
                    <a:p>
                      <a:r>
                        <a:rPr lang="en-GB" sz="1200" b="0" dirty="0">
                          <a:solidFill>
                            <a:srgbClr val="006747"/>
                          </a:solidFill>
                          <a:latin typeface="Frutiger" panose="020B0602020204020204" pitchFamily="34" charset="0"/>
                        </a:rPr>
                        <a:t>We are compassionate &amp; inclusive.</a:t>
                      </a:r>
                    </a:p>
                    <a:p>
                      <a:endParaRPr lang="en-GB" sz="1200" b="0" dirty="0">
                        <a:solidFill>
                          <a:srgbClr val="88BB55"/>
                        </a:solidFill>
                        <a:latin typeface="Frutiger" panose="020B0602020204020204" pitchFamily="34" charset="0"/>
                      </a:endParaRPr>
                    </a:p>
                    <a:p>
                      <a:endParaRPr lang="en-GB" sz="1200" b="0" dirty="0">
                        <a:solidFill>
                          <a:srgbClr val="88BB55"/>
                        </a:solidFill>
                        <a:latin typeface="Frutiger" panose="020B06020202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rgbClr val="006747"/>
                          </a:solidFill>
                          <a:latin typeface="Frutiger" panose="020B0602020204020204" pitchFamily="34" charset="0"/>
                        </a:rPr>
                        <a:t>Belonging in the NHS: Equality, Diversity &amp; Inclusion</a:t>
                      </a:r>
                      <a:endParaRPr lang="en-GB" sz="1200" kern="1200" dirty="0">
                        <a:solidFill>
                          <a:srgbClr val="006747"/>
                        </a:solidFill>
                        <a:latin typeface="Frutiger" panose="020B0602020204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chemeClr val="bg1"/>
                          </a:solidFill>
                          <a:latin typeface="Frutiger" panose="020B0602020204020204" pitchFamily="34" charset="0"/>
                        </a:rPr>
                        <a:t>We use our expertise &amp; influence to create an inclusive culture, which values and celebrates our diversity.  We listen to each other &amp; take action to ensure there is equity for everyone.</a:t>
                      </a:r>
                      <a:endParaRPr lang="en-GB" sz="1200" kern="1200" dirty="0">
                        <a:solidFill>
                          <a:schemeClr val="bg1"/>
                        </a:solidFill>
                        <a:latin typeface="Frutiger" panose="020B0602020204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747"/>
                    </a:solidFill>
                  </a:tcPr>
                </a:tc>
                <a:tc>
                  <a:txBody>
                    <a:bodyPr/>
                    <a:lstStyle/>
                    <a:p>
                      <a:pPr marL="171450" lvl="0" indent="-171450">
                        <a:buFont typeface="Wingdings" panose="05000000000000000000" pitchFamily="2" charset="2"/>
                        <a:buChar char="ü"/>
                      </a:pPr>
                      <a:r>
                        <a:rPr lang="en-GB" sz="1200" dirty="0">
                          <a:latin typeface="Frutiger" panose="020B0602020204020204" pitchFamily="34" charset="0"/>
                        </a:rPr>
                        <a:t>I am understood</a:t>
                      </a:r>
                    </a:p>
                    <a:p>
                      <a:pPr marL="171450" lvl="0" indent="-171450">
                        <a:buFont typeface="Wingdings" panose="05000000000000000000" pitchFamily="2" charset="2"/>
                        <a:buChar char="ü"/>
                      </a:pPr>
                      <a:r>
                        <a:rPr lang="en-GB" sz="1200" dirty="0">
                          <a:latin typeface="Frutiger" panose="020B0602020204020204" pitchFamily="34" charset="0"/>
                        </a:rPr>
                        <a:t>I feel represented</a:t>
                      </a:r>
                    </a:p>
                    <a:p>
                      <a:pPr marL="171450" lvl="0" indent="-171450">
                        <a:buFont typeface="Wingdings" panose="05000000000000000000" pitchFamily="2" charset="2"/>
                        <a:buChar char="ü"/>
                      </a:pPr>
                      <a:r>
                        <a:rPr lang="en-GB" sz="1200" dirty="0">
                          <a:latin typeface="Frutiger" panose="020B0602020204020204" pitchFamily="34" charset="0"/>
                        </a:rPr>
                        <a:t>I am seen &amp; respected for who I am</a:t>
                      </a:r>
                    </a:p>
                    <a:p>
                      <a:pPr marL="171450" lvl="0" indent="-171450" algn="l" defTabSz="457200" rtl="0" eaLnBrk="1" latinLnBrk="0" hangingPunct="1">
                        <a:buFont typeface="Wingdings" panose="05000000000000000000" pitchFamily="2" charset="2"/>
                        <a:buChar char="ü"/>
                      </a:pPr>
                      <a:r>
                        <a:rPr lang="en-GB" sz="1200" dirty="0">
                          <a:latin typeface="Frutiger" panose="020B0602020204020204" pitchFamily="34" charset="0"/>
                        </a:rPr>
                        <a:t>I have a Voice</a:t>
                      </a:r>
                      <a:endParaRPr lang="en-GB" sz="1200" kern="1200" dirty="0">
                        <a:solidFill>
                          <a:schemeClr val="tx1"/>
                        </a:solidFill>
                        <a:latin typeface="Frutiger" panose="020B0602020204020204" pitchFamily="34" charset="0"/>
                        <a:ea typeface="+mn-ea"/>
                        <a:cs typeface="+mn-cs"/>
                      </a:endParaRPr>
                    </a:p>
                    <a:p>
                      <a:pPr marL="171450" lvl="0" indent="-171450" algn="l" defTabSz="457200" rtl="0" eaLnBrk="1" latinLnBrk="0" hangingPunct="1">
                        <a:buFont typeface="Wingdings" panose="05000000000000000000" pitchFamily="2" charset="2"/>
                        <a:buChar char="ü"/>
                      </a:pPr>
                      <a:r>
                        <a:rPr lang="en-GB" sz="1200" kern="1200" dirty="0">
                          <a:solidFill>
                            <a:schemeClr val="tx1"/>
                          </a:solidFill>
                          <a:latin typeface="Frutiger" panose="020B0602020204020204" pitchFamily="34" charset="0"/>
                          <a:ea typeface="+mn-ea"/>
                          <a:cs typeface="+mn-cs"/>
                        </a:rPr>
                        <a:t>We reflect the community</a:t>
                      </a:r>
                      <a:br>
                        <a:rPr lang="en-GB" sz="1200" kern="1200" dirty="0">
                          <a:solidFill>
                            <a:schemeClr val="tx1"/>
                          </a:solidFill>
                          <a:latin typeface="Frutiger" panose="020B0602020204020204" pitchFamily="34" charset="0"/>
                          <a:ea typeface="+mn-ea"/>
                          <a:cs typeface="+mn-cs"/>
                        </a:rPr>
                      </a:br>
                      <a:r>
                        <a:rPr lang="en-GB" sz="1200" kern="1200" dirty="0">
                          <a:solidFill>
                            <a:schemeClr val="tx1"/>
                          </a:solidFill>
                          <a:latin typeface="Frutiger" panose="020B0602020204020204" pitchFamily="34" charset="0"/>
                          <a:ea typeface="+mn-ea"/>
                          <a:cs typeface="+mn-cs"/>
                        </a:rPr>
                        <a:t>we serve</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kern="1200" dirty="0">
                          <a:solidFill>
                            <a:schemeClr val="tx1"/>
                          </a:solidFill>
                          <a:latin typeface="Frutiger" panose="020B0602020204020204" pitchFamily="34" charset="0"/>
                          <a:ea typeface="+mn-ea"/>
                          <a:cs typeface="+mn-cs"/>
                        </a:rPr>
                        <a:t>I am safe from bullying &amp; harassment</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200" kern="1200" dirty="0">
                          <a:solidFill>
                            <a:schemeClr val="tx1"/>
                          </a:solidFill>
                          <a:latin typeface="Frutiger" panose="020B0602020204020204" pitchFamily="34" charset="0"/>
                          <a:ea typeface="+mn-ea"/>
                          <a:cs typeface="+mn-cs"/>
                        </a:rPr>
                        <a:t>We make reasonable adjustments</a:t>
                      </a:r>
                      <a:endParaRPr lang="en-GB" sz="1200" dirty="0">
                        <a:latin typeface="Frutiger" panose="020B0602020204020204" pitchFamily="34" charset="0"/>
                      </a:endParaRPr>
                    </a:p>
                    <a:p>
                      <a:endParaRPr lang="en-GB" sz="1200" kern="1200" dirty="0">
                        <a:solidFill>
                          <a:srgbClr val="4EDB07"/>
                        </a:solidFill>
                        <a:latin typeface="Frutiger" panose="020B0602020204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4EDD3"/>
                    </a:solidFill>
                  </a:tcPr>
                </a:tc>
                <a:extLst>
                  <a:ext uri="{0D108BD9-81ED-4DB2-BD59-A6C34878D82A}">
                    <a16:rowId xmlns:a16="http://schemas.microsoft.com/office/drawing/2014/main" val="661848178"/>
                  </a:ext>
                </a:extLst>
              </a:tr>
              <a:tr h="643114">
                <a:tc>
                  <a:txBody>
                    <a:bodyPr/>
                    <a:lstStyle/>
                    <a:p>
                      <a:r>
                        <a:rPr lang="en-GB" sz="1200" dirty="0">
                          <a:solidFill>
                            <a:srgbClr val="003087"/>
                          </a:solidFill>
                          <a:latin typeface="Frutiger" panose="020B0602020204020204" pitchFamily="34" charset="0"/>
                        </a:rPr>
                        <a:t>Supporting, developing &amp; harnessing the talents of all our people.</a:t>
                      </a:r>
                    </a:p>
                    <a:p>
                      <a:r>
                        <a:rPr lang="en-GB" sz="1200" dirty="0">
                          <a:solidFill>
                            <a:srgbClr val="003087"/>
                          </a:solidFill>
                          <a:latin typeface="Frutiger" panose="020B0602020204020204" pitchFamily="34" charset="0"/>
                        </a:rPr>
                        <a:t>We are always learning.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rgbClr val="003087"/>
                          </a:solidFill>
                          <a:latin typeface="Frutiger" panose="020B0602020204020204" pitchFamily="34" charset="0"/>
                        </a:rPr>
                        <a:t>Looking After our People:</a:t>
                      </a:r>
                    </a:p>
                    <a:p>
                      <a:r>
                        <a:rPr lang="en-GB" sz="1200" kern="1200" dirty="0">
                          <a:solidFill>
                            <a:srgbClr val="003087"/>
                          </a:solidFill>
                          <a:latin typeface="Frutiger" panose="020B0602020204020204" pitchFamily="34" charset="0"/>
                        </a:rPr>
                        <a:t>Developing our People</a:t>
                      </a:r>
                      <a:endParaRPr lang="en-GB" sz="1200" kern="1200" dirty="0">
                        <a:solidFill>
                          <a:srgbClr val="003087"/>
                        </a:solidFill>
                        <a:latin typeface="Frutiger" panose="020B0602020204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kern="1200" dirty="0">
                          <a:solidFill>
                            <a:schemeClr val="bg1"/>
                          </a:solidFill>
                          <a:latin typeface="Frutiger" panose="020B0602020204020204" pitchFamily="34" charset="0"/>
                        </a:rPr>
                        <a:t>We support everyone working in EEAST to be their very best and reach their full potential.  We help all our people to fulfil their ambition and potential.  We build strong leadership &amp; management capability at all levels.</a:t>
                      </a:r>
                      <a:endParaRPr lang="en-GB" sz="1200" kern="1200" dirty="0">
                        <a:solidFill>
                          <a:schemeClr val="bg1"/>
                        </a:solidFill>
                        <a:latin typeface="Frutiger" panose="020B0602020204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087"/>
                    </a:solidFill>
                  </a:tcPr>
                </a:tc>
                <a:tc>
                  <a:txBody>
                    <a:bodyPr/>
                    <a:lstStyle/>
                    <a:p>
                      <a:pPr marL="171450" lvl="0" indent="-171450">
                        <a:buFont typeface="Wingdings" panose="05000000000000000000" pitchFamily="2" charset="2"/>
                        <a:buChar char="ü"/>
                      </a:pPr>
                      <a:r>
                        <a:rPr lang="en-GB" sz="1200" dirty="0">
                          <a:latin typeface="Frutiger" panose="020B0602020204020204" pitchFamily="34" charset="0"/>
                        </a:rPr>
                        <a:t>Confident to do job or ask for help when needed</a:t>
                      </a:r>
                    </a:p>
                    <a:p>
                      <a:pPr marL="171450" lvl="0" indent="-171450">
                        <a:buFont typeface="Wingdings" panose="05000000000000000000" pitchFamily="2" charset="2"/>
                        <a:buChar char="ü"/>
                      </a:pPr>
                      <a:r>
                        <a:rPr lang="en-GB" sz="1200" dirty="0">
                          <a:latin typeface="Frutiger" panose="020B0602020204020204" pitchFamily="34" charset="0"/>
                        </a:rPr>
                        <a:t>Have a defined career path</a:t>
                      </a:r>
                    </a:p>
                    <a:p>
                      <a:pPr marL="171450" lvl="0" indent="-171450">
                        <a:buFont typeface="Wingdings" panose="05000000000000000000" pitchFamily="2" charset="2"/>
                        <a:buChar char="ü"/>
                      </a:pPr>
                      <a:r>
                        <a:rPr lang="en-GB" sz="1200" dirty="0">
                          <a:latin typeface="Frutiger" panose="020B0602020204020204" pitchFamily="34" charset="0"/>
                        </a:rPr>
                        <a:t>Use of capable mentor</a:t>
                      </a:r>
                    </a:p>
                    <a:p>
                      <a:pPr marL="171450" lvl="0" indent="-171450">
                        <a:buFont typeface="Wingdings" panose="05000000000000000000" pitchFamily="2" charset="2"/>
                        <a:buChar char="ü"/>
                      </a:pPr>
                      <a:r>
                        <a:rPr lang="en-GB" sz="1200" dirty="0">
                          <a:latin typeface="Frutiger" panose="020B0602020204020204" pitchFamily="34" charset="0"/>
                        </a:rPr>
                        <a:t>Can access formal or informal coaching</a:t>
                      </a:r>
                    </a:p>
                    <a:p>
                      <a:pPr marL="171450" lvl="0" indent="-171450">
                        <a:buFont typeface="Wingdings" panose="05000000000000000000" pitchFamily="2" charset="2"/>
                        <a:buChar char="ü"/>
                      </a:pPr>
                      <a:r>
                        <a:rPr lang="en-GB" sz="1200" dirty="0">
                          <a:latin typeface="Frutiger" panose="020B0602020204020204" pitchFamily="34" charset="0"/>
                        </a:rPr>
                        <a:t>Have regular, meaningful appraisals</a:t>
                      </a:r>
                    </a:p>
                    <a:p>
                      <a:pPr marL="171450" lvl="0" indent="-171450">
                        <a:buFont typeface="Wingdings" panose="05000000000000000000" pitchFamily="2" charset="2"/>
                        <a:buChar char="ü"/>
                      </a:pPr>
                      <a:r>
                        <a:rPr lang="en-GB" sz="1200" dirty="0">
                          <a:latin typeface="Frutiger" panose="020B0602020204020204" pitchFamily="34" charset="0"/>
                        </a:rPr>
                        <a:t>Capacity to complete Stat / Man in work hours</a:t>
                      </a:r>
                    </a:p>
                    <a:p>
                      <a:pPr marL="171450" lvl="0" indent="-171450">
                        <a:buFont typeface="Wingdings" panose="05000000000000000000" pitchFamily="2" charset="2"/>
                        <a:buChar char="ü"/>
                      </a:pPr>
                      <a:r>
                        <a:rPr lang="en-GB" sz="1200" dirty="0">
                          <a:latin typeface="Frutiger" panose="020B0602020204020204" pitchFamily="34" charset="0"/>
                        </a:rPr>
                        <a:t>Further education &amp; development opportunities are accessible.</a:t>
                      </a:r>
                      <a:endParaRPr lang="en-GB" sz="1200" kern="1200" dirty="0">
                        <a:solidFill>
                          <a:schemeClr val="tx1"/>
                        </a:solidFill>
                        <a:latin typeface="Frutiger" panose="020B0602020204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D6EB"/>
                    </a:solidFill>
                  </a:tcPr>
                </a:tc>
                <a:extLst>
                  <a:ext uri="{0D108BD9-81ED-4DB2-BD59-A6C34878D82A}">
                    <a16:rowId xmlns:a16="http://schemas.microsoft.com/office/drawing/2014/main" val="2501503527"/>
                  </a:ext>
                </a:extLst>
              </a:tr>
            </a:tbl>
          </a:graphicData>
        </a:graphic>
      </p:graphicFrame>
      <p:pic>
        <p:nvPicPr>
          <p:cNvPr id="4" name="Picture 3" descr="Diagram&#10;&#10;Description automatically generated">
            <a:extLst>
              <a:ext uri="{FF2B5EF4-FFF2-40B4-BE49-F238E27FC236}">
                <a16:creationId xmlns:a16="http://schemas.microsoft.com/office/drawing/2014/main" id="{E7B12BAC-D9E2-44E8-B70E-5A24679D71DF}"/>
              </a:ext>
            </a:extLst>
          </p:cNvPr>
          <p:cNvPicPr>
            <a:picLocks noChangeAspect="1"/>
          </p:cNvPicPr>
          <p:nvPr/>
        </p:nvPicPr>
        <p:blipFill>
          <a:blip r:embed="rId8"/>
          <a:stretch>
            <a:fillRect/>
          </a:stretch>
        </p:blipFill>
        <p:spPr>
          <a:xfrm>
            <a:off x="1547905" y="4875720"/>
            <a:ext cx="455780" cy="619044"/>
          </a:xfrm>
          <a:prstGeom prst="rect">
            <a:avLst/>
          </a:prstGeom>
        </p:spPr>
      </p:pic>
      <p:pic>
        <p:nvPicPr>
          <p:cNvPr id="7" name="Picture 6" descr="Shape, polygon&#10;&#10;Description automatically generated">
            <a:extLst>
              <a:ext uri="{FF2B5EF4-FFF2-40B4-BE49-F238E27FC236}">
                <a16:creationId xmlns:a16="http://schemas.microsoft.com/office/drawing/2014/main" id="{5E970F1F-BC51-4D95-9E48-34BDA9EA6E23}"/>
              </a:ext>
            </a:extLst>
          </p:cNvPr>
          <p:cNvPicPr>
            <a:picLocks noChangeAspect="1"/>
          </p:cNvPicPr>
          <p:nvPr/>
        </p:nvPicPr>
        <p:blipFill>
          <a:blip r:embed="rId9"/>
          <a:stretch>
            <a:fillRect/>
          </a:stretch>
        </p:blipFill>
        <p:spPr>
          <a:xfrm>
            <a:off x="1523197" y="2927213"/>
            <a:ext cx="505197" cy="619044"/>
          </a:xfrm>
          <a:prstGeom prst="rect">
            <a:avLst/>
          </a:prstGeom>
        </p:spPr>
      </p:pic>
    </p:spTree>
    <p:extLst>
      <p:ext uri="{BB962C8B-B14F-4D97-AF65-F5344CB8AC3E}">
        <p14:creationId xmlns:p14="http://schemas.microsoft.com/office/powerpoint/2010/main" val="2585232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6C1F87A2832C44B02D7AB560078EBA" ma:contentTypeVersion="11" ma:contentTypeDescription="Create a new document." ma:contentTypeScope="" ma:versionID="1ab6e4c8c0a41c21a6868cd44f23c6c5">
  <xsd:schema xmlns:xsd="http://www.w3.org/2001/XMLSchema" xmlns:xs="http://www.w3.org/2001/XMLSchema" xmlns:p="http://schemas.microsoft.com/office/2006/metadata/properties" xmlns:ns3="9233bea2-0622-48c7-825d-805e6cd8d54b" xmlns:ns4="44777808-64eb-4a9a-b2de-45959566799d" targetNamespace="http://schemas.microsoft.com/office/2006/metadata/properties" ma:root="true" ma:fieldsID="33f732168c87cbb28aa18e2052892143" ns3:_="" ns4:_="">
    <xsd:import namespace="9233bea2-0622-48c7-825d-805e6cd8d54b"/>
    <xsd:import namespace="44777808-64eb-4a9a-b2de-4595956679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33bea2-0622-48c7-825d-805e6cd8d5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777808-64eb-4a9a-b2de-45959566799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BE5C04-B38F-4E93-83BF-05FA991F4561}">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2F73A8CA-B0AB-4FCC-B964-FBF598430B51}">
  <ds:schemaRefs>
    <ds:schemaRef ds:uri="http://schemas.microsoft.com/office/2006/metadata/contentType"/>
    <ds:schemaRef ds:uri="http://schemas.microsoft.com/office/2006/metadata/properties/metaAttributes"/>
    <ds:schemaRef ds:uri="http://www.w3.org/2000/xmlns/"/>
    <ds:schemaRef ds:uri="http://www.w3.org/2001/XMLSchema"/>
    <ds:schemaRef ds:uri="9233bea2-0622-48c7-825d-805e6cd8d54b"/>
    <ds:schemaRef ds:uri="44777808-64eb-4a9a-b2de-45959566799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8EFCF-905C-40D9-BC5B-B30F3AE0D7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5599</TotalTime>
  <Words>2752</Words>
  <Application>Microsoft Office PowerPoint</Application>
  <PresentationFormat>Custom</PresentationFormat>
  <Paragraphs>412</Paragraphs>
  <Slides>17</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Amasis MT Pro Black</vt:lpstr>
      <vt:lpstr>Aparajita</vt:lpstr>
      <vt:lpstr>Arial</vt:lpstr>
      <vt:lpstr>Calibri</vt:lpstr>
      <vt:lpstr>Frutiger</vt:lpstr>
      <vt:lpstr>Gill Sans Nova</vt:lpstr>
      <vt:lpstr>Roboto slab</vt:lpstr>
      <vt:lpstr>Wingdings</vt:lpstr>
      <vt:lpstr>Office Theme</vt:lpstr>
      <vt:lpstr>People Strategy 2022 to 2025</vt:lpstr>
      <vt:lpstr>Contents</vt:lpstr>
      <vt:lpstr>About this strategy</vt:lpstr>
      <vt:lpstr>Who are we?</vt:lpstr>
      <vt:lpstr>Our Purpose, Vision &amp; Values</vt:lpstr>
      <vt:lpstr>Our Challenges</vt:lpstr>
      <vt:lpstr>NHS People Plan, Promise &amp; Vision</vt:lpstr>
      <vt:lpstr>Our Ambition</vt:lpstr>
      <vt:lpstr>Our Ambition</vt:lpstr>
      <vt:lpstr>Our Ambition</vt:lpstr>
      <vt:lpstr>Our Ambition</vt:lpstr>
      <vt:lpstr>Themes 2022 - 2025</vt:lpstr>
      <vt:lpstr>Themes 2022 - 2025</vt:lpstr>
      <vt:lpstr>Themes 2022 - 2025</vt:lpstr>
      <vt:lpstr>Themes 2022 - 2025</vt:lpstr>
      <vt:lpstr>Going Back to Basics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Peachy</dc:creator>
  <cp:lastModifiedBy>Sean Bennett</cp:lastModifiedBy>
  <cp:revision>33</cp:revision>
  <dcterms:created xsi:type="dcterms:W3CDTF">2019-06-07T10:05:04Z</dcterms:created>
  <dcterms:modified xsi:type="dcterms:W3CDTF">2022-04-29T13:51:19Z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0x0101005C6C1F87A2832C44B02D7AB560078EBA</vt:lpwstr>
  </property>
</Properties>
</file>